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sldIdLst>
    <p:sldId id="258" r:id="rId5"/>
    <p:sldId id="315" r:id="rId6"/>
    <p:sldId id="399" r:id="rId7"/>
    <p:sldId id="401" r:id="rId8"/>
    <p:sldId id="391" r:id="rId9"/>
    <p:sldId id="381" r:id="rId10"/>
    <p:sldId id="350" r:id="rId11"/>
    <p:sldId id="402" r:id="rId12"/>
    <p:sldId id="333" r:id="rId13"/>
    <p:sldId id="358" r:id="rId14"/>
    <p:sldId id="441" r:id="rId15"/>
    <p:sldId id="378" r:id="rId16"/>
    <p:sldId id="363" r:id="rId17"/>
    <p:sldId id="417" r:id="rId18"/>
    <p:sldId id="416" r:id="rId19"/>
    <p:sldId id="411" r:id="rId20"/>
    <p:sldId id="413" r:id="rId21"/>
    <p:sldId id="335" r:id="rId22"/>
    <p:sldId id="374" r:id="rId23"/>
    <p:sldId id="443" r:id="rId24"/>
    <p:sldId id="367" r:id="rId25"/>
    <p:sldId id="445" r:id="rId26"/>
    <p:sldId id="426" r:id="rId27"/>
    <p:sldId id="447" r:id="rId28"/>
    <p:sldId id="370" r:id="rId29"/>
    <p:sldId id="377" r:id="rId30"/>
    <p:sldId id="418" r:id="rId31"/>
    <p:sldId id="448" r:id="rId32"/>
    <p:sldId id="410" r:id="rId33"/>
    <p:sldId id="444" r:id="rId34"/>
    <p:sldId id="427" r:id="rId35"/>
    <p:sldId id="371" r:id="rId36"/>
    <p:sldId id="375" r:id="rId37"/>
    <p:sldId id="376" r:id="rId38"/>
    <p:sldId id="450" r:id="rId39"/>
    <p:sldId id="449" r:id="rId40"/>
    <p:sldId id="458" r:id="rId41"/>
    <p:sldId id="459" r:id="rId42"/>
    <p:sldId id="460" r:id="rId43"/>
    <p:sldId id="457" r:id="rId44"/>
    <p:sldId id="442" r:id="rId45"/>
    <p:sldId id="385" r:id="rId46"/>
    <p:sldId id="277" r:id="rId47"/>
    <p:sldId id="27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F7DA58-135E-BB35-B22F-26E91BBA6CF1}" name="Abbigail Ludwig" initials="AL" userId="S::ALudwig@mdchamber.org::0fe80a98-ac93-46bc-bcd4-3c5dac151eca" providerId="AD"/>
  <p188:author id="{440C245B-0331-CD60-4933-CB5AEBA741BD}" name="Hannah Allen" initials="HA" userId="S::hallen@mdchamber.org::5040d085-cd67-4e95-aeea-81090f0460af" providerId="AD"/>
  <p188:author id="{B16A1182-AFD7-89B1-C348-837796C285B1}" name="Sawyer Cornelius" initials="SC" userId="S::scornelius@mdchamber.org::0b25ade3-a939-4a11-9db8-83b36ca317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D1323-426B-44E3-8F65-6A474E3F646A}" v="5" dt="2025-02-01T21:37:50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1692" autoAdjust="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bigail Ludwig" userId="0fe80a98-ac93-46bc-bcd4-3c5dac151eca" providerId="ADAL" clId="{6C0D1323-426B-44E3-8F65-6A474E3F646A}"/>
    <pc:docChg chg="undo custSel addSld delSld modSld sldOrd">
      <pc:chgData name="Abbigail Ludwig" userId="0fe80a98-ac93-46bc-bcd4-3c5dac151eca" providerId="ADAL" clId="{6C0D1323-426B-44E3-8F65-6A474E3F646A}" dt="2025-02-01T22:00:39.228" v="1370" actId="20577"/>
      <pc:docMkLst>
        <pc:docMk/>
      </pc:docMkLst>
      <pc:sldChg chg="modSp mod modNotesTx">
        <pc:chgData name="Abbigail Ludwig" userId="0fe80a98-ac93-46bc-bcd4-3c5dac151eca" providerId="ADAL" clId="{6C0D1323-426B-44E3-8F65-6A474E3F646A}" dt="2025-02-01T21:49:10.275" v="714" actId="20577"/>
        <pc:sldMkLst>
          <pc:docMk/>
          <pc:sldMk cId="2225027561" sldId="377"/>
        </pc:sldMkLst>
        <pc:spChg chg="mod">
          <ac:chgData name="Abbigail Ludwig" userId="0fe80a98-ac93-46bc-bcd4-3c5dac151eca" providerId="ADAL" clId="{6C0D1323-426B-44E3-8F65-6A474E3F646A}" dt="2025-02-01T21:37:10.379" v="432" actId="20577"/>
          <ac:spMkLst>
            <pc:docMk/>
            <pc:sldMk cId="2225027561" sldId="377"/>
            <ac:spMk id="7" creationId="{A416C2B3-090E-9D4B-FED8-983662CA19F2}"/>
          </ac:spMkLst>
        </pc:spChg>
        <pc:spChg chg="mod">
          <ac:chgData name="Abbigail Ludwig" userId="0fe80a98-ac93-46bc-bcd4-3c5dac151eca" providerId="ADAL" clId="{6C0D1323-426B-44E3-8F65-6A474E3F646A}" dt="2025-02-01T21:38:22.315" v="495" actId="20577"/>
          <ac:spMkLst>
            <pc:docMk/>
            <pc:sldMk cId="2225027561" sldId="377"/>
            <ac:spMk id="10" creationId="{28420BBF-CC52-02A9-B33C-5BBDCB75B723}"/>
          </ac:spMkLst>
        </pc:spChg>
        <pc:spChg chg="mod">
          <ac:chgData name="Abbigail Ludwig" userId="0fe80a98-ac93-46bc-bcd4-3c5dac151eca" providerId="ADAL" clId="{6C0D1323-426B-44E3-8F65-6A474E3F646A}" dt="2025-02-01T21:40:43.300" v="594" actId="6549"/>
          <ac:spMkLst>
            <pc:docMk/>
            <pc:sldMk cId="2225027561" sldId="377"/>
            <ac:spMk id="12" creationId="{7BBA296B-8E87-56B9-B730-0F251DFE4B27}"/>
          </ac:spMkLst>
        </pc:spChg>
        <pc:spChg chg="mod">
          <ac:chgData name="Abbigail Ludwig" userId="0fe80a98-ac93-46bc-bcd4-3c5dac151eca" providerId="ADAL" clId="{6C0D1323-426B-44E3-8F65-6A474E3F646A}" dt="2025-02-01T21:40:48.771" v="596" actId="20577"/>
          <ac:spMkLst>
            <pc:docMk/>
            <pc:sldMk cId="2225027561" sldId="377"/>
            <ac:spMk id="14" creationId="{DE55DF1E-42CA-354A-D2DC-8FB240F79B19}"/>
          </ac:spMkLst>
        </pc:spChg>
        <pc:graphicFrameChg chg="mod modGraphic">
          <ac:chgData name="Abbigail Ludwig" userId="0fe80a98-ac93-46bc-bcd4-3c5dac151eca" providerId="ADAL" clId="{6C0D1323-426B-44E3-8F65-6A474E3F646A}" dt="2025-02-01T21:40:26.390" v="583" actId="20577"/>
          <ac:graphicFrameMkLst>
            <pc:docMk/>
            <pc:sldMk cId="2225027561" sldId="377"/>
            <ac:graphicFrameMk id="2" creationId="{58EBA04D-EFF2-7697-D194-F20E165B7453}"/>
          </ac:graphicFrameMkLst>
        </pc:graphicFrameChg>
      </pc:sldChg>
      <pc:sldChg chg="modSp mod">
        <pc:chgData name="Abbigail Ludwig" userId="0fe80a98-ac93-46bc-bcd4-3c5dac151eca" providerId="ADAL" clId="{6C0D1323-426B-44E3-8F65-6A474E3F646A}" dt="2025-02-01T21:31:44.025" v="27"/>
        <pc:sldMkLst>
          <pc:docMk/>
          <pc:sldMk cId="1269999712" sldId="378"/>
        </pc:sldMkLst>
        <pc:graphicFrameChg chg="mod modGraphic">
          <ac:chgData name="Abbigail Ludwig" userId="0fe80a98-ac93-46bc-bcd4-3c5dac151eca" providerId="ADAL" clId="{6C0D1323-426B-44E3-8F65-6A474E3F646A}" dt="2025-02-01T21:31:44.025" v="27"/>
          <ac:graphicFrameMkLst>
            <pc:docMk/>
            <pc:sldMk cId="1269999712" sldId="378"/>
            <ac:graphicFrameMk id="3" creationId="{3F79B0DB-7A24-7537-9BCC-F75FD2C3D125}"/>
          </ac:graphicFrameMkLst>
        </pc:graphicFrameChg>
      </pc:sldChg>
      <pc:sldChg chg="modSp mod">
        <pc:chgData name="Abbigail Ludwig" userId="0fe80a98-ac93-46bc-bcd4-3c5dac151eca" providerId="ADAL" clId="{6C0D1323-426B-44E3-8F65-6A474E3F646A}" dt="2025-02-01T21:51:22.283" v="760" actId="20577"/>
        <pc:sldMkLst>
          <pc:docMk/>
          <pc:sldMk cId="4239252370" sldId="399"/>
        </pc:sldMkLst>
        <pc:spChg chg="mod">
          <ac:chgData name="Abbigail Ludwig" userId="0fe80a98-ac93-46bc-bcd4-3c5dac151eca" providerId="ADAL" clId="{6C0D1323-426B-44E3-8F65-6A474E3F646A}" dt="2025-02-01T21:29:01.382" v="1" actId="21"/>
          <ac:spMkLst>
            <pc:docMk/>
            <pc:sldMk cId="4239252370" sldId="399"/>
            <ac:spMk id="2" creationId="{35C9E9B5-2BD7-0237-51BF-DA35A6E134BD}"/>
          </ac:spMkLst>
        </pc:spChg>
        <pc:spChg chg="mod">
          <ac:chgData name="Abbigail Ludwig" userId="0fe80a98-ac93-46bc-bcd4-3c5dac151eca" providerId="ADAL" clId="{6C0D1323-426B-44E3-8F65-6A474E3F646A}" dt="2025-02-01T21:51:22.283" v="760" actId="20577"/>
          <ac:spMkLst>
            <pc:docMk/>
            <pc:sldMk cId="4239252370" sldId="399"/>
            <ac:spMk id="13" creationId="{451725C1-CCED-B9CF-BB60-C6897A6BC781}"/>
          </ac:spMkLst>
        </pc:spChg>
      </pc:sldChg>
      <pc:sldChg chg="modSp mod">
        <pc:chgData name="Abbigail Ludwig" userId="0fe80a98-ac93-46bc-bcd4-3c5dac151eca" providerId="ADAL" clId="{6C0D1323-426B-44E3-8F65-6A474E3F646A}" dt="2025-02-01T21:32:43.171" v="131" actId="207"/>
        <pc:sldMkLst>
          <pc:docMk/>
          <pc:sldMk cId="467084468" sldId="416"/>
        </pc:sldMkLst>
        <pc:spChg chg="mod">
          <ac:chgData name="Abbigail Ludwig" userId="0fe80a98-ac93-46bc-bcd4-3c5dac151eca" providerId="ADAL" clId="{6C0D1323-426B-44E3-8F65-6A474E3F646A}" dt="2025-02-01T21:32:43.171" v="131" actId="207"/>
          <ac:spMkLst>
            <pc:docMk/>
            <pc:sldMk cId="467084468" sldId="416"/>
            <ac:spMk id="15" creationId="{CCEFE6B8-DAEE-BD53-07F9-A41904EB5710}"/>
          </ac:spMkLst>
        </pc:spChg>
      </pc:sldChg>
      <pc:sldChg chg="modSp mod">
        <pc:chgData name="Abbigail Ludwig" userId="0fe80a98-ac93-46bc-bcd4-3c5dac151eca" providerId="ADAL" clId="{6C0D1323-426B-44E3-8F65-6A474E3F646A}" dt="2025-02-01T21:32:15.600" v="65" actId="207"/>
        <pc:sldMkLst>
          <pc:docMk/>
          <pc:sldMk cId="2529122648" sldId="417"/>
        </pc:sldMkLst>
        <pc:spChg chg="mod">
          <ac:chgData name="Abbigail Ludwig" userId="0fe80a98-ac93-46bc-bcd4-3c5dac151eca" providerId="ADAL" clId="{6C0D1323-426B-44E3-8F65-6A474E3F646A}" dt="2025-02-01T21:32:15.600" v="65" actId="207"/>
          <ac:spMkLst>
            <pc:docMk/>
            <pc:sldMk cId="2529122648" sldId="417"/>
            <ac:spMk id="3" creationId="{0CF2437E-1BF4-8653-BF61-E096618C0FE8}"/>
          </ac:spMkLst>
        </pc:spChg>
      </pc:sldChg>
      <pc:sldChg chg="modSp mod">
        <pc:chgData name="Abbigail Ludwig" userId="0fe80a98-ac93-46bc-bcd4-3c5dac151eca" providerId="ADAL" clId="{6C0D1323-426B-44E3-8F65-6A474E3F646A}" dt="2025-02-01T21:43:30.123" v="712" actId="20577"/>
        <pc:sldMkLst>
          <pc:docMk/>
          <pc:sldMk cId="2234067948" sldId="418"/>
        </pc:sldMkLst>
        <pc:spChg chg="mod">
          <ac:chgData name="Abbigail Ludwig" userId="0fe80a98-ac93-46bc-bcd4-3c5dac151eca" providerId="ADAL" clId="{6C0D1323-426B-44E3-8F65-6A474E3F646A}" dt="2025-02-01T21:40:34.145" v="585" actId="20577"/>
          <ac:spMkLst>
            <pc:docMk/>
            <pc:sldMk cId="2234067948" sldId="418"/>
            <ac:spMk id="7" creationId="{A416C2B3-090E-9D4B-FED8-983662CA19F2}"/>
          </ac:spMkLst>
        </pc:spChg>
        <pc:spChg chg="mod">
          <ac:chgData name="Abbigail Ludwig" userId="0fe80a98-ac93-46bc-bcd4-3c5dac151eca" providerId="ADAL" clId="{6C0D1323-426B-44E3-8F65-6A474E3F646A}" dt="2025-02-01T21:41:01.579" v="598" actId="20577"/>
          <ac:spMkLst>
            <pc:docMk/>
            <pc:sldMk cId="2234067948" sldId="418"/>
            <ac:spMk id="12" creationId="{7BBA296B-8E87-56B9-B730-0F251DFE4B27}"/>
          </ac:spMkLst>
        </pc:spChg>
        <pc:graphicFrameChg chg="modGraphic">
          <ac:chgData name="Abbigail Ludwig" userId="0fe80a98-ac93-46bc-bcd4-3c5dac151eca" providerId="ADAL" clId="{6C0D1323-426B-44E3-8F65-6A474E3F646A}" dt="2025-02-01T21:43:30.123" v="712" actId="20577"/>
          <ac:graphicFrameMkLst>
            <pc:docMk/>
            <pc:sldMk cId="2234067948" sldId="418"/>
            <ac:graphicFrameMk id="2" creationId="{58EBA04D-EFF2-7697-D194-F20E165B7453}"/>
          </ac:graphicFrameMkLst>
        </pc:graphicFrameChg>
      </pc:sldChg>
      <pc:sldChg chg="addSp modSp mod">
        <pc:chgData name="Abbigail Ludwig" userId="0fe80a98-ac93-46bc-bcd4-3c5dac151eca" providerId="ADAL" clId="{6C0D1323-426B-44E3-8F65-6A474E3F646A}" dt="2025-02-01T21:35:56.106" v="403" actId="20577"/>
        <pc:sldMkLst>
          <pc:docMk/>
          <pc:sldMk cId="2891342061" sldId="443"/>
        </pc:sldMkLst>
        <pc:spChg chg="add mod">
          <ac:chgData name="Abbigail Ludwig" userId="0fe80a98-ac93-46bc-bcd4-3c5dac151eca" providerId="ADAL" clId="{6C0D1323-426B-44E3-8F65-6A474E3F646A}" dt="2025-02-01T21:35:56.106" v="403" actId="20577"/>
          <ac:spMkLst>
            <pc:docMk/>
            <pc:sldMk cId="2891342061" sldId="443"/>
            <ac:spMk id="3" creationId="{A1942EC6-26BF-937E-0ADF-12AD0F709E22}"/>
          </ac:spMkLst>
        </pc:spChg>
        <pc:picChg chg="mod">
          <ac:chgData name="Abbigail Ludwig" userId="0fe80a98-ac93-46bc-bcd4-3c5dac151eca" providerId="ADAL" clId="{6C0D1323-426B-44E3-8F65-6A474E3F646A}" dt="2025-02-01T21:33:33.372" v="132" actId="1076"/>
          <ac:picMkLst>
            <pc:docMk/>
            <pc:sldMk cId="2891342061" sldId="443"/>
            <ac:picMk id="2" creationId="{DCD512D3-00C6-6F7A-FB3F-A91F0CD5BC4C}"/>
          </ac:picMkLst>
        </pc:picChg>
      </pc:sldChg>
      <pc:sldChg chg="del">
        <pc:chgData name="Abbigail Ludwig" userId="0fe80a98-ac93-46bc-bcd4-3c5dac151eca" providerId="ADAL" clId="{6C0D1323-426B-44E3-8F65-6A474E3F646A}" dt="2025-02-01T21:50:22.875" v="715" actId="47"/>
        <pc:sldMkLst>
          <pc:docMk/>
          <pc:sldMk cId="3555185843" sldId="451"/>
        </pc:sldMkLst>
      </pc:sldChg>
      <pc:sldChg chg="del">
        <pc:chgData name="Abbigail Ludwig" userId="0fe80a98-ac93-46bc-bcd4-3c5dac151eca" providerId="ADAL" clId="{6C0D1323-426B-44E3-8F65-6A474E3F646A}" dt="2025-02-01T21:50:27.471" v="718" actId="47"/>
        <pc:sldMkLst>
          <pc:docMk/>
          <pc:sldMk cId="1572823211" sldId="452"/>
        </pc:sldMkLst>
      </pc:sldChg>
      <pc:sldChg chg="del">
        <pc:chgData name="Abbigail Ludwig" userId="0fe80a98-ac93-46bc-bcd4-3c5dac151eca" providerId="ADAL" clId="{6C0D1323-426B-44E3-8F65-6A474E3F646A}" dt="2025-02-01T21:50:28.403" v="719" actId="47"/>
        <pc:sldMkLst>
          <pc:docMk/>
          <pc:sldMk cId="2310179930" sldId="453"/>
        </pc:sldMkLst>
      </pc:sldChg>
      <pc:sldChg chg="del">
        <pc:chgData name="Abbigail Ludwig" userId="0fe80a98-ac93-46bc-bcd4-3c5dac151eca" providerId="ADAL" clId="{6C0D1323-426B-44E3-8F65-6A474E3F646A}" dt="2025-02-01T21:50:29.684" v="720" actId="47"/>
        <pc:sldMkLst>
          <pc:docMk/>
          <pc:sldMk cId="1499773029" sldId="454"/>
        </pc:sldMkLst>
      </pc:sldChg>
      <pc:sldChg chg="del">
        <pc:chgData name="Abbigail Ludwig" userId="0fe80a98-ac93-46bc-bcd4-3c5dac151eca" providerId="ADAL" clId="{6C0D1323-426B-44E3-8F65-6A474E3F646A}" dt="2025-02-01T21:50:25.063" v="716" actId="47"/>
        <pc:sldMkLst>
          <pc:docMk/>
          <pc:sldMk cId="2950949383" sldId="455"/>
        </pc:sldMkLst>
      </pc:sldChg>
      <pc:sldChg chg="del">
        <pc:chgData name="Abbigail Ludwig" userId="0fe80a98-ac93-46bc-bcd4-3c5dac151eca" providerId="ADAL" clId="{6C0D1323-426B-44E3-8F65-6A474E3F646A}" dt="2025-02-01T21:50:26.532" v="717" actId="47"/>
        <pc:sldMkLst>
          <pc:docMk/>
          <pc:sldMk cId="139703855" sldId="456"/>
        </pc:sldMkLst>
      </pc:sldChg>
      <pc:sldChg chg="modSp add mod ord">
        <pc:chgData name="Abbigail Ludwig" userId="0fe80a98-ac93-46bc-bcd4-3c5dac151eca" providerId="ADAL" clId="{6C0D1323-426B-44E3-8F65-6A474E3F646A}" dt="2025-02-01T21:51:46.851" v="779" actId="20577"/>
        <pc:sldMkLst>
          <pc:docMk/>
          <pc:sldMk cId="2507504427" sldId="458"/>
        </pc:sldMkLst>
        <pc:spChg chg="mod">
          <ac:chgData name="Abbigail Ludwig" userId="0fe80a98-ac93-46bc-bcd4-3c5dac151eca" providerId="ADAL" clId="{6C0D1323-426B-44E3-8F65-6A474E3F646A}" dt="2025-02-01T21:51:46.851" v="779" actId="20577"/>
          <ac:spMkLst>
            <pc:docMk/>
            <pc:sldMk cId="2507504427" sldId="458"/>
            <ac:spMk id="4" creationId="{94C5C4D6-4D01-6BC9-DE33-69A476423A75}"/>
          </ac:spMkLst>
        </pc:spChg>
      </pc:sldChg>
      <pc:sldChg chg="delSp modSp add mod ord">
        <pc:chgData name="Abbigail Ludwig" userId="0fe80a98-ac93-46bc-bcd4-3c5dac151eca" providerId="ADAL" clId="{6C0D1323-426B-44E3-8F65-6A474E3F646A}" dt="2025-02-01T21:58:07.075" v="1228"/>
        <pc:sldMkLst>
          <pc:docMk/>
          <pc:sldMk cId="427197910" sldId="459"/>
        </pc:sldMkLst>
        <pc:spChg chg="del mod">
          <ac:chgData name="Abbigail Ludwig" userId="0fe80a98-ac93-46bc-bcd4-3c5dac151eca" providerId="ADAL" clId="{6C0D1323-426B-44E3-8F65-6A474E3F646A}" dt="2025-02-01T21:58:07.075" v="1228"/>
          <ac:spMkLst>
            <pc:docMk/>
            <pc:sldMk cId="427197910" sldId="459"/>
            <ac:spMk id="6" creationId="{46EEC8AB-5D02-BE00-E616-499FFACB26FB}"/>
          </ac:spMkLst>
        </pc:spChg>
        <pc:spChg chg="mod">
          <ac:chgData name="Abbigail Ludwig" userId="0fe80a98-ac93-46bc-bcd4-3c5dac151eca" providerId="ADAL" clId="{6C0D1323-426B-44E3-8F65-6A474E3F646A}" dt="2025-02-01T21:52:35.188" v="837" actId="20577"/>
          <ac:spMkLst>
            <pc:docMk/>
            <pc:sldMk cId="427197910" sldId="459"/>
            <ac:spMk id="7" creationId="{5D967A72-A276-4241-DA6D-B92A02662709}"/>
          </ac:spMkLst>
        </pc:spChg>
        <pc:spChg chg="mod">
          <ac:chgData name="Abbigail Ludwig" userId="0fe80a98-ac93-46bc-bcd4-3c5dac151eca" providerId="ADAL" clId="{6C0D1323-426B-44E3-8F65-6A474E3F646A}" dt="2025-02-01T21:55:30.212" v="1089" actId="20577"/>
          <ac:spMkLst>
            <pc:docMk/>
            <pc:sldMk cId="427197910" sldId="459"/>
            <ac:spMk id="10" creationId="{F9076740-B936-6192-FF8F-92B79C3DFB69}"/>
          </ac:spMkLst>
        </pc:spChg>
        <pc:spChg chg="mod">
          <ac:chgData name="Abbigail Ludwig" userId="0fe80a98-ac93-46bc-bcd4-3c5dac151eca" providerId="ADAL" clId="{6C0D1323-426B-44E3-8F65-6A474E3F646A}" dt="2025-02-01T21:53:14.476" v="943" actId="20577"/>
          <ac:spMkLst>
            <pc:docMk/>
            <pc:sldMk cId="427197910" sldId="459"/>
            <ac:spMk id="14" creationId="{4463B2FE-F519-4811-6823-8FB7D4334E76}"/>
          </ac:spMkLst>
        </pc:spChg>
        <pc:graphicFrameChg chg="modGraphic">
          <ac:chgData name="Abbigail Ludwig" userId="0fe80a98-ac93-46bc-bcd4-3c5dac151eca" providerId="ADAL" clId="{6C0D1323-426B-44E3-8F65-6A474E3F646A}" dt="2025-02-01T21:57:22.430" v="1226" actId="20577"/>
          <ac:graphicFrameMkLst>
            <pc:docMk/>
            <pc:sldMk cId="427197910" sldId="459"/>
            <ac:graphicFrameMk id="4" creationId="{0BCD48DE-18A3-227B-E833-31F912F94C04}"/>
          </ac:graphicFrameMkLst>
        </pc:graphicFrameChg>
      </pc:sldChg>
      <pc:sldChg chg="addSp delSp modSp add mod">
        <pc:chgData name="Abbigail Ludwig" userId="0fe80a98-ac93-46bc-bcd4-3c5dac151eca" providerId="ADAL" clId="{6C0D1323-426B-44E3-8F65-6A474E3F646A}" dt="2025-02-01T22:00:39.228" v="1370" actId="20577"/>
        <pc:sldMkLst>
          <pc:docMk/>
          <pc:sldMk cId="3160780449" sldId="460"/>
        </pc:sldMkLst>
        <pc:spChg chg="add del">
          <ac:chgData name="Abbigail Ludwig" userId="0fe80a98-ac93-46bc-bcd4-3c5dac151eca" providerId="ADAL" clId="{6C0D1323-426B-44E3-8F65-6A474E3F646A}" dt="2025-02-01T21:58:12.782" v="1232" actId="22"/>
          <ac:spMkLst>
            <pc:docMk/>
            <pc:sldMk cId="3160780449" sldId="460"/>
            <ac:spMk id="3" creationId="{1D2B3A6A-1755-F85F-1378-8A4A00BB0D54}"/>
          </ac:spMkLst>
        </pc:spChg>
        <pc:spChg chg="mod">
          <ac:chgData name="Abbigail Ludwig" userId="0fe80a98-ac93-46bc-bcd4-3c5dac151eca" providerId="ADAL" clId="{6C0D1323-426B-44E3-8F65-6A474E3F646A}" dt="2025-02-01T22:00:39.228" v="1370" actId="20577"/>
          <ac:spMkLst>
            <pc:docMk/>
            <pc:sldMk cId="3160780449" sldId="460"/>
            <ac:spMk id="14" creationId="{5815DBE4-EC49-BBD0-ED32-C55F19883718}"/>
          </ac:spMkLst>
        </pc:spChg>
        <pc:graphicFrameChg chg="del">
          <ac:chgData name="Abbigail Ludwig" userId="0fe80a98-ac93-46bc-bcd4-3c5dac151eca" providerId="ADAL" clId="{6C0D1323-426B-44E3-8F65-6A474E3F646A}" dt="2025-02-01T21:58:10.490" v="1230" actId="478"/>
          <ac:graphicFrameMkLst>
            <pc:docMk/>
            <pc:sldMk cId="3160780449" sldId="460"/>
            <ac:graphicFrameMk id="4" creationId="{1980D99B-3F9B-0764-B8F5-9790E685B94D}"/>
          </ac:graphicFrameMkLst>
        </pc:graphicFrameChg>
        <pc:picChg chg="add mod">
          <ac:chgData name="Abbigail Ludwig" userId="0fe80a98-ac93-46bc-bcd4-3c5dac151eca" providerId="ADAL" clId="{6C0D1323-426B-44E3-8F65-6A474E3F646A}" dt="2025-02-01T21:59:32.700" v="1255" actId="1036"/>
          <ac:picMkLst>
            <pc:docMk/>
            <pc:sldMk cId="3160780449" sldId="460"/>
            <ac:picMk id="8" creationId="{F74EB89B-ECD7-3F80-F7AD-E0279BB2564C}"/>
          </ac:picMkLst>
        </pc:picChg>
        <pc:picChg chg="add mod">
          <ac:chgData name="Abbigail Ludwig" userId="0fe80a98-ac93-46bc-bcd4-3c5dac151eca" providerId="ADAL" clId="{6C0D1323-426B-44E3-8F65-6A474E3F646A}" dt="2025-02-01T21:59:32.700" v="1255" actId="1036"/>
          <ac:picMkLst>
            <pc:docMk/>
            <pc:sldMk cId="3160780449" sldId="460"/>
            <ac:picMk id="11" creationId="{24495CCE-0C6E-B852-6C47-999A3FDA1C43}"/>
          </ac:picMkLst>
        </pc:picChg>
        <pc:picChg chg="add mod">
          <ac:chgData name="Abbigail Ludwig" userId="0fe80a98-ac93-46bc-bcd4-3c5dac151eca" providerId="ADAL" clId="{6C0D1323-426B-44E3-8F65-6A474E3F646A}" dt="2025-02-01T21:59:32.700" v="1255" actId="1036"/>
          <ac:picMkLst>
            <pc:docMk/>
            <pc:sldMk cId="3160780449" sldId="460"/>
            <ac:picMk id="13" creationId="{E96FA943-9E27-02AD-D3EE-0D26056B4F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6A3E2-A0A1-4A22-87EF-1ADDCEFB3300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3EAB-BB78-47CA-B05D-4461880E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7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3EAB-BB78-47CA-B05D-4461880EC5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65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A152B"/>
                </a:solidFill>
                <a:effectLst/>
                <a:latin typeface="var(--serif)"/>
              </a:rPr>
              <a:t>Maryland’s Numbers: </a:t>
            </a:r>
            <a:br>
              <a:rPr lang="en-US" b="0" i="0" dirty="0">
                <a:solidFill>
                  <a:srgbClr val="0A152B"/>
                </a:solidFill>
                <a:effectLst/>
                <a:latin typeface="var(--serif)"/>
              </a:rPr>
            </a:br>
            <a:endParaRPr lang="en-US" b="0" i="0" dirty="0">
              <a:solidFill>
                <a:srgbClr val="0A152B"/>
              </a:solidFill>
              <a:effectLst/>
              <a:latin typeface="var(--serif)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A152B"/>
                </a:solidFill>
                <a:effectLst/>
                <a:latin typeface="var(--serif)"/>
              </a:rPr>
              <a:t>0.5% </a:t>
            </a:r>
            <a:r>
              <a:rPr lang="en-US" b="0" i="0" dirty="0">
                <a:solidFill>
                  <a:srgbClr val="0A152B"/>
                </a:solidFill>
                <a:effectLst/>
                <a:latin typeface="var(--sans)"/>
              </a:rPr>
              <a:t>The percentage change of new business applications filed in December 2023 compared to December 2022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0A152B"/>
                </a:solidFill>
                <a:effectLst/>
                <a:latin typeface="var(--serif)"/>
              </a:rPr>
              <a:t>101,704 </a:t>
            </a:r>
            <a:r>
              <a:rPr lang="en-US" b="0" i="0" dirty="0">
                <a:solidFill>
                  <a:srgbClr val="0A152B"/>
                </a:solidFill>
                <a:effectLst/>
                <a:latin typeface="var(--sans)"/>
              </a:rPr>
              <a:t>New business applications in 2023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0A152B"/>
                </a:solidFill>
                <a:effectLst/>
                <a:latin typeface="var(--serif)"/>
              </a:rPr>
              <a:t>#16 </a:t>
            </a:r>
            <a:r>
              <a:rPr lang="en-US" b="0" i="0" dirty="0">
                <a:solidFill>
                  <a:srgbClr val="0A152B"/>
                </a:solidFill>
                <a:effectLst/>
                <a:latin typeface="var(--sans)"/>
              </a:rPr>
              <a:t>Ranking of 2023 business applications per capita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0A152B"/>
                </a:solidFill>
                <a:effectLst/>
                <a:latin typeface="var(--serif)"/>
              </a:rPr>
              <a:t>4,623     </a:t>
            </a:r>
            <a:r>
              <a:rPr lang="en-US" b="0" i="0" dirty="0">
                <a:solidFill>
                  <a:srgbClr val="0A152B"/>
                </a:solidFill>
                <a:effectLst/>
                <a:latin typeface="var(--sans)"/>
              </a:rPr>
              <a:t>2023 projected business formations within 4 quarters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0A152B"/>
                </a:solidFill>
                <a:effectLst/>
                <a:latin typeface="var(--serif)"/>
              </a:rPr>
              <a:t>4.5% </a:t>
            </a:r>
            <a:r>
              <a:rPr lang="en-US" b="0" i="0" dirty="0">
                <a:solidFill>
                  <a:srgbClr val="0A152B"/>
                </a:solidFill>
                <a:effectLst/>
                <a:latin typeface="var(--sans)"/>
              </a:rPr>
              <a:t>Percent of applications projected to become an employer business</a:t>
            </a:r>
          </a:p>
          <a:p>
            <a:r>
              <a:rPr lang="en-US" b="0" dirty="0">
                <a:effectLst/>
                <a:latin typeface="var(--serif)"/>
              </a:rPr>
              <a:t>In 2023, Prince George's County had 22,452 business applications, the most in Maryland. Congressional district(s) 4 and 5 represent Prince George's County.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3EAB-BB78-47CA-B05D-4461880EC5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29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labor force participation rate (LFP rate) is the percentage of the civilian noninstitutional population that is either working or actively looking for work.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https://i95business.com/articles/content/labor-shortages-pose-dire-problem-for-marylands-economy-2274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3EAB-BB78-47CA-B05D-4461880EC5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62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3EAB-BB78-47CA-B05D-4461880EC5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16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3EAB-BB78-47CA-B05D-4461880EC5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14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https://infrastructurereportcard.org/state-item/maryland/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3EAB-BB78-47CA-B05D-4461880EC5C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5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Revenue, Expenditures Data: https://</a:t>
            </a:r>
            <a:r>
              <a:rPr lang="en-US" dirty="0" err="1"/>
              <a:t>www.bts.gov</a:t>
            </a:r>
            <a:r>
              <a:rPr lang="en-US" dirty="0"/>
              <a:t>/browse-statistical-products-and-data/state-transportation-statistics/state-and-local-government </a:t>
            </a:r>
          </a:p>
          <a:p>
            <a:r>
              <a:rPr lang="en-US" dirty="0"/>
              <a:t>2021 is the latest year data is available for.  </a:t>
            </a:r>
          </a:p>
          <a:p>
            <a:endParaRPr lang="en-US" dirty="0"/>
          </a:p>
          <a:p>
            <a:r>
              <a:rPr lang="en-US" dirty="0"/>
              <a:t>Spending: Redbook</a:t>
            </a:r>
          </a:p>
          <a:p>
            <a:endParaRPr lang="en-US" dirty="0"/>
          </a:p>
          <a:p>
            <a:r>
              <a:rPr lang="en-US" dirty="0"/>
              <a:t>Road Condition:   https://</a:t>
            </a:r>
            <a:r>
              <a:rPr lang="en-US" dirty="0" err="1"/>
              <a:t>www.bts.gov</a:t>
            </a:r>
            <a:r>
              <a:rPr lang="en-US" dirty="0"/>
              <a:t>/road-condition and https://</a:t>
            </a:r>
            <a:r>
              <a:rPr lang="en-US" dirty="0" err="1"/>
              <a:t>www.usnews.com</a:t>
            </a:r>
            <a:r>
              <a:rPr lang="en-US" dirty="0"/>
              <a:t>/news/best-states/rankings/infrastructure/transportation/road-quality 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Maryland had 32,572 miles of public road as of 2022; 722 miles of freight railroad; 5,456 bridges;  of states we’re comparing ourselves to, only Delaware has less miles of road, railroad and bridges. </a:t>
            </a:r>
          </a:p>
          <a:p>
            <a:r>
              <a:rPr lang="en-US" b="1" dirty="0">
                <a:solidFill>
                  <a:srgbClr val="C00000"/>
                </a:solidFill>
              </a:rPr>
              <a:t>https://</a:t>
            </a:r>
            <a:r>
              <a:rPr lang="en-US" b="1" dirty="0" err="1">
                <a:solidFill>
                  <a:srgbClr val="C00000"/>
                </a:solidFill>
              </a:rPr>
              <a:t>www.bts.gov</a:t>
            </a:r>
            <a:r>
              <a:rPr lang="en-US" b="1" dirty="0">
                <a:solidFill>
                  <a:srgbClr val="C00000"/>
                </a:solidFill>
              </a:rPr>
              <a:t>/state-transportation-infrastructure 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reason.org</a:t>
            </a:r>
            <a:r>
              <a:rPr lang="en-US" dirty="0"/>
              <a:t>/policy-study/26th-annual-highway-report/</a:t>
            </a:r>
          </a:p>
          <a:p>
            <a:r>
              <a:rPr lang="en-US" dirty="0"/>
              <a:t>https://</a:t>
            </a:r>
            <a:r>
              <a:rPr lang="en-US" dirty="0" err="1"/>
              <a:t>infrastructurereportcard.org</a:t>
            </a:r>
            <a:r>
              <a:rPr lang="en-US" dirty="0"/>
              <a:t>/state-by-state-infrastructure/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3EAB-BB78-47CA-B05D-4461880EC5C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99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www.usnews.com</a:t>
            </a:r>
            <a:r>
              <a:rPr lang="en-US" dirty="0"/>
              <a:t>/news/best-states/rankings/infrastructure/transportation/commute-time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3EAB-BB78-47CA-B05D-4461880EC5C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79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6BCEA-16D9-51C5-1870-E4D9B844B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C7AD93-D1BD-B749-61C4-8E77EF190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EA4316-E3AB-D609-B8EA-B69C41717C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0B9E7-AA0E-82FE-ADD6-81F5DFB95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3EAB-BB78-47CA-B05D-4461880EC5C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36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1D2D7-7801-2A21-E392-611EBF201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1D2BA9-A7C3-EBBF-E971-931716BFF1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25AD1E-3CA6-0D06-9E97-C1CACB2D1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B2136-E7EF-408D-ED7F-A669A24AB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3EAB-BB78-47CA-B05D-4461880EC5C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9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4188E-AEF3-735A-C424-635B6A43F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7BA1AD-6552-2200-B8F4-55117CAA36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F3700A-57E7-841E-2F72-93B3BC86A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D3120-CD36-2B98-C5B2-9810F78352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3EAB-BB78-47CA-B05D-4461880EC5C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3EAB-BB78-47CA-B05D-4461880EC5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3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3EAB-BB78-47CA-B05D-4461880EC5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0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3EAB-BB78-47CA-B05D-4461880EC5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24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Maryland’s decline this past year is not out of the ordinary – the  trends over the last three years show declines for:</a:t>
            </a:r>
          </a:p>
          <a:p>
            <a:endParaRPr lang="en-US" dirty="0"/>
          </a:p>
          <a:p>
            <a:pPr marL="171450" indent="-171450">
              <a:buFont typeface="Calibri"/>
              <a:buChar char="-"/>
            </a:pPr>
            <a:r>
              <a:rPr lang="en-US" dirty="0"/>
              <a:t>Overall ranking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Business friendliness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Infrastructure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Quality of Life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Tech &amp; Innovation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Access to Capital </a:t>
            </a:r>
          </a:p>
          <a:p>
            <a:pPr marL="171450" indent="-171450">
              <a:buFont typeface="Calibri"/>
              <a:buChar char="-"/>
            </a:pPr>
            <a:endParaRPr lang="en-US" dirty="0"/>
          </a:p>
          <a:p>
            <a:r>
              <a:rPr lang="en-US" dirty="0"/>
              <a:t>And several areas of stagnation – Workforce; Cost of Doing Business  </a:t>
            </a:r>
          </a:p>
          <a:p>
            <a:endParaRPr lang="en-US" dirty="0"/>
          </a:p>
          <a:p>
            <a:r>
              <a:rPr lang="en-US" dirty="0"/>
              <a:t>While our neighboring states have been improving over this same time period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3EAB-BB78-47CA-B05D-4461880EC5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09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3EAB-BB78-47CA-B05D-4461880EC5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85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https://www.thebaltimorebanner.com/community/local-news/moving-out-of-maryland-census-data-76ZWGRSMXNCKTGR62I4FONWZBA/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3EAB-BB78-47CA-B05D-4461880EC5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50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3EAB-BB78-47CA-B05D-4461880EC5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85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taxfoundation.org</a:t>
            </a:r>
            <a:r>
              <a:rPr lang="en-US" dirty="0"/>
              <a:t>/research/all/state/2024-state-business-tax-climate-index/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3EAB-BB78-47CA-B05D-4461880EC5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F941-FB34-336D-796D-5612367DD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2F04E-B7F4-5AD6-031D-F4470054D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61FCD-35FF-1703-7DCD-4F52D25FB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FBA-B9B8-43D7-B45D-BD850D763E4A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42783-F7FD-8683-7A1D-07B7C4334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83AA3-7B69-899D-7D5F-7238D999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A1E3-19CC-4591-9FBF-28FED5E04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2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113B9-946F-0C06-9228-7DD45EDDF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32CB0-D7CB-E172-8381-7F79DB282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EEBD1-E82B-EC98-4690-BFB24CBAF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FBA-B9B8-43D7-B45D-BD850D763E4A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DC9AE-E2C4-FDFB-3AFB-2096BFD3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BC09C-885E-78D0-DF5E-CB59B919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A1E3-19CC-4591-9FBF-28FED5E04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5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05BFF8-C605-D545-ABFF-9F9793FEAB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9EA86-EA01-48DB-0B3B-23EDCDF5B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9BAC0-1643-1BA9-03BD-288FAC49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FBA-B9B8-43D7-B45D-BD850D763E4A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F26C4-3129-BD0C-F0AC-6CB6665F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23445-3D5F-26BC-F843-6E576A2A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A1E3-19CC-4591-9FBF-28FED5E04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1EB7-25DB-BB0A-2DA0-9949E2DC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0B5AC-40D8-C73F-3AA2-7C9663241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C0797-D89F-9E74-95B0-C6076508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FBA-B9B8-43D7-B45D-BD850D763E4A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94D56-BCBC-A306-2A3C-8383A268F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0C73D-1F8C-5D05-A7AC-407B1C54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A1E3-19CC-4591-9FBF-28FED5E04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4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93C51-6F56-C9A1-9FE8-A4BE5EFC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3AFAB-13CB-EDB7-0AB6-1B846D4A6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76700-B5DC-4BB1-7283-B76CE3BB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FBA-B9B8-43D7-B45D-BD850D763E4A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D4558-8A9A-6F52-D971-2F49B6A2A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5FDBA-475B-C60F-8EA7-62AB3CCA9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A1E3-19CC-4591-9FBF-28FED5E04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1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128A-1174-F679-8607-BB83AF74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3E8CD-04E0-5B7A-F439-5AC8E8DA8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8BB0B-CAA6-DBDC-0378-32CE63764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9F572-2431-4A6C-5A4D-9DECDF2E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FBA-B9B8-43D7-B45D-BD850D763E4A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CB968-B27D-18ED-E5BE-A1C1CDBDC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223A3-B393-E444-2DD0-93CB2B45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A1E3-19CC-4591-9FBF-28FED5E04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7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8CA6-6749-38D5-FE5D-CD933E87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F5BC6-EF10-F553-BA70-5772241E9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4739B-CE27-8396-6F57-DD9BD7160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FF270-A4C5-0649-C08B-8E9FE2EBB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34CFB-A02C-7F3B-887E-E25CB2F3A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D00F34-0C87-BAFF-A45E-4036D754D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FBA-B9B8-43D7-B45D-BD850D763E4A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AAB288-C3BA-7325-6758-8F511826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1803A7-BFEE-D811-E60C-8A034E43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A1E3-19CC-4591-9FBF-28FED5E04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1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4C980-C3EA-22ED-479A-917E8A00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4FEE0-E00C-F8AF-AA02-8B1D6706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FBA-B9B8-43D7-B45D-BD850D763E4A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18A781-E78F-8DED-6086-3FBFB386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5B6E6-6375-0FE4-95FA-FCE9BB97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A1E3-19CC-4591-9FBF-28FED5E04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5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88F2DD-C1E8-25BA-81C1-D25A4729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FBA-B9B8-43D7-B45D-BD850D763E4A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03742D-DE30-31C0-0A2A-24B026FA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EA632-378D-7476-2302-23EE54EB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A1E3-19CC-4591-9FBF-28FED5E04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9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99C5-EA6D-561C-D856-DAF628D3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6EE14-87D0-26C8-2561-48259B78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5E5DC-5509-A64F-43E6-D143F256F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CB07D-5457-48E8-4824-A3482BC1B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FBA-B9B8-43D7-B45D-BD850D763E4A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60068-568B-FEEC-066F-31D25AE4E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A1BD6-9A1D-5CCB-A9F2-CD138B05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A1E3-19CC-4591-9FBF-28FED5E04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6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74CB-58CC-B1ED-5F75-6A5C0FAD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515A3C-9C3D-D1FD-D121-8E0ACD009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8B3B7-9117-447C-2DAC-2026FA362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5212E-44AC-E8D6-E0AB-ED69C121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FBA-B9B8-43D7-B45D-BD850D763E4A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A7FC1-0C99-FB00-C633-4C483F35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B83D1-3A26-FA22-12A8-E553BD69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A1E3-19CC-4591-9FBF-28FED5E04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9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2D718-1CF7-8AE9-3D62-6E1EFE568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222FC-3CBD-51A5-4A68-AF48E2BCD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B64D6-14E7-4DC2-3C5C-03D681F2E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224FBA-B9B8-43D7-B45D-BD850D763E4A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3138A-F9B5-F0DA-7DD1-526A87157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05073-7FC4-0DAD-F145-955E77B86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6AA1E3-19CC-4591-9FBF-28FED5E04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9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62B5C7-1D4E-B5AF-9465-B27AB09ED50D}"/>
              </a:ext>
            </a:extLst>
          </p:cNvPr>
          <p:cNvSpPr txBox="1"/>
          <p:nvPr/>
        </p:nvSpPr>
        <p:spPr>
          <a:xfrm>
            <a:off x="4608913" y="4616986"/>
            <a:ext cx="598639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effectLst/>
                <a:latin typeface="Lato"/>
                <a:ea typeface="Calibri" panose="020F0502020204030204" pitchFamily="34" charset="0"/>
                <a:cs typeface="Calibri"/>
              </a:rPr>
              <a:t>mdchamber.org/competitiveness</a:t>
            </a:r>
            <a:r>
              <a:rPr lang="en-US" sz="2400">
                <a:solidFill>
                  <a:schemeClr val="bg1"/>
                </a:solidFill>
                <a:latin typeface="Lato"/>
                <a:ea typeface="Calibri" panose="020F0502020204030204" pitchFamily="34" charset="0"/>
                <a:cs typeface="Calibri"/>
              </a:rPr>
              <a:t> 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8ADA6D03-6A56-A644-73F8-37B3289B5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40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C15E3E9A-B004-8B23-1019-EBDD0674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34221-2DE2-AB9C-35A2-01B337DA5B6A}"/>
              </a:ext>
            </a:extLst>
          </p:cNvPr>
          <p:cNvSpPr txBox="1"/>
          <p:nvPr/>
        </p:nvSpPr>
        <p:spPr>
          <a:xfrm>
            <a:off x="7723026" y="113140"/>
            <a:ext cx="42584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Lato Black" panose="020F05020202040302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Maryland is one of the top 10 states for outbound migration  </a:t>
            </a:r>
            <a:r>
              <a:rPr lang="en-US" sz="2400" b="1" i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(Rank: #42)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bg1"/>
              </a:solidFill>
              <a:latin typeface="Lato Black" panose="020F05020202040302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Delaware is one of the top 10 states for inbound migration (Rank: #3)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Lato Black" panose="020F05020202040302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Pennsylvania: Rank #38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Lato Black" panose="020F05020202040302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Virginia: Rank #26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Lato Black" panose="020F05020202040302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Trend: Americans Moved to Lower-Tax States in 2024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E800C-AF5D-01F8-98A9-A25A42B28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38" y="213200"/>
            <a:ext cx="6376829" cy="643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7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C15E3E9A-B004-8B23-1019-EBDD0674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EFEE44-F604-08BB-418F-0D4BAA13F7F9}"/>
              </a:ext>
            </a:extLst>
          </p:cNvPr>
          <p:cNvSpPr txBox="1"/>
          <p:nvPr/>
        </p:nvSpPr>
        <p:spPr>
          <a:xfrm>
            <a:off x="-1671681" y="6351422"/>
            <a:ext cx="367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/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Baltimore Banner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D256D-BFB0-102D-4001-622019DAFB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3449"/>
          <a:stretch/>
        </p:blipFill>
        <p:spPr>
          <a:xfrm>
            <a:off x="789964" y="404648"/>
            <a:ext cx="5969735" cy="1578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45E09-151B-9EC8-EB1D-F45ADF223764}"/>
              </a:ext>
            </a:extLst>
          </p:cNvPr>
          <p:cNvSpPr txBox="1"/>
          <p:nvPr/>
        </p:nvSpPr>
        <p:spPr>
          <a:xfrm>
            <a:off x="6917938" y="538108"/>
            <a:ext cx="4904807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77"/>
              </a:rPr>
              <a:t>Roughly 200,000 people left Maryland for other states in 2023. (VA &amp; PA most common destinations)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Maryland’s population would have shrunk if not for international migration,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Maryland lost about 20,000 residents to Texas and Florida, the two fastest growing states in the country.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The other most popular destinations were to Florida, Texas, California and North Carolina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A78044-3CCE-3F2B-0F52-FB211CEF2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53" y="2197194"/>
            <a:ext cx="5969736" cy="288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88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white background&#10;&#10;Description automatically generated">
            <a:extLst>
              <a:ext uri="{FF2B5EF4-FFF2-40B4-BE49-F238E27FC236}">
                <a16:creationId xmlns:a16="http://schemas.microsoft.com/office/drawing/2014/main" id="{F6B90A6D-4C6A-F9CF-CA73-F9B56D68F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79B0DB-7A24-7537-9BCC-F75FD2C3D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991901"/>
              </p:ext>
            </p:extLst>
          </p:nvPr>
        </p:nvGraphicFramePr>
        <p:xfrm>
          <a:off x="707149" y="1640669"/>
          <a:ext cx="7772401" cy="428534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392023">
                  <a:extLst>
                    <a:ext uri="{9D8B030D-6E8A-4147-A177-3AD203B41FA5}">
                      <a16:colId xmlns:a16="http://schemas.microsoft.com/office/drawing/2014/main" val="590194886"/>
                    </a:ext>
                  </a:extLst>
                </a:gridCol>
                <a:gridCol w="1276075">
                  <a:extLst>
                    <a:ext uri="{9D8B030D-6E8A-4147-A177-3AD203B41FA5}">
                      <a16:colId xmlns:a16="http://schemas.microsoft.com/office/drawing/2014/main" val="3621434939"/>
                    </a:ext>
                  </a:extLst>
                </a:gridCol>
                <a:gridCol w="952820">
                  <a:extLst>
                    <a:ext uri="{9D8B030D-6E8A-4147-A177-3AD203B41FA5}">
                      <a16:colId xmlns:a16="http://schemas.microsoft.com/office/drawing/2014/main" val="2524032500"/>
                    </a:ext>
                  </a:extLst>
                </a:gridCol>
                <a:gridCol w="1287410">
                  <a:extLst>
                    <a:ext uri="{9D8B030D-6E8A-4147-A177-3AD203B41FA5}">
                      <a16:colId xmlns:a16="http://schemas.microsoft.com/office/drawing/2014/main" val="889714688"/>
                    </a:ext>
                  </a:extLst>
                </a:gridCol>
                <a:gridCol w="1303500">
                  <a:extLst>
                    <a:ext uri="{9D8B030D-6E8A-4147-A177-3AD203B41FA5}">
                      <a16:colId xmlns:a16="http://schemas.microsoft.com/office/drawing/2014/main" val="2030091904"/>
                    </a:ext>
                  </a:extLst>
                </a:gridCol>
                <a:gridCol w="1560573">
                  <a:extLst>
                    <a:ext uri="{9D8B030D-6E8A-4147-A177-3AD203B41FA5}">
                      <a16:colId xmlns:a16="http://schemas.microsoft.com/office/drawing/2014/main" val="795975085"/>
                    </a:ext>
                  </a:extLst>
                </a:gridCol>
              </a:tblGrid>
              <a:tr h="507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Lato" panose="020F0502020204030203" pitchFamily="34" charset="77"/>
                        </a:rPr>
                        <a:t>Metric</a:t>
                      </a:r>
                      <a:endParaRPr lang="en-US" sz="1100" kern="100" dirty="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77"/>
                          <a:ea typeface="Calibri"/>
                          <a:cs typeface="Times New Roman"/>
                        </a:rPr>
                        <a:t>MD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77"/>
                        </a:rPr>
                        <a:t>VA </a:t>
                      </a:r>
                      <a:endParaRPr lang="en-US" sz="1100" kern="10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77"/>
                        </a:rPr>
                        <a:t>PA  </a:t>
                      </a:r>
                      <a:endParaRPr lang="en-US" sz="1100" kern="10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77"/>
                        </a:rPr>
                        <a:t>DE</a:t>
                      </a:r>
                      <a:endParaRPr lang="en-US" sz="1100" kern="100" dirty="0">
                        <a:effectLst/>
                        <a:latin typeface="Lato" panose="020F0502020204030203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77"/>
                        </a:rPr>
                        <a:t>Best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44355705"/>
                  </a:ext>
                </a:extLst>
              </a:tr>
              <a:tr h="890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Growth Rate from 2020 to 2023 (%)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34</a:t>
                      </a:r>
                      <a:r>
                        <a:rPr lang="en-US" sz="1100" b="1" kern="0" baseline="300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th</a:t>
                      </a: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  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(0.27%)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23</a:t>
                      </a:r>
                      <a:r>
                        <a:rPr lang="en-US" sz="1100" b="0" i="0" u="none" strike="noStrike" kern="0" baseline="3000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rd</a:t>
                      </a: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Lato" panose="020F0502020204030203" pitchFamily="34" charset="77"/>
                          <a:ea typeface="Lato"/>
                          <a:cs typeface="Lato"/>
                        </a:rPr>
                        <a:t>41</a:t>
                      </a:r>
                      <a:r>
                        <a:rPr lang="en-US" sz="1100" baseline="30000" dirty="0">
                          <a:latin typeface="Lato" panose="020F0502020204030203" pitchFamily="34" charset="77"/>
                          <a:ea typeface="Lato"/>
                          <a:cs typeface="Lato"/>
                        </a:rPr>
                        <a:t>st</a:t>
                      </a:r>
                      <a:r>
                        <a:rPr lang="en-US" sz="1100" dirty="0">
                          <a:latin typeface="Lato" panose="020F0502020204030203" pitchFamily="34" charset="77"/>
                          <a:ea typeface="Lato"/>
                          <a:cs typeface="Lato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7</a:t>
                      </a:r>
                      <a:r>
                        <a:rPr lang="en-US" sz="1100" b="0" i="0" u="none" strike="noStrike" kern="0" baseline="3000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th</a:t>
                      </a: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0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Growth rate since 2020: Idaho (7.63%)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1832609"/>
                  </a:ext>
                </a:extLst>
              </a:tr>
              <a:tr h="822344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Population Change from 2020 to 2023 (#)</a:t>
                      </a: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33</a:t>
                      </a:r>
                      <a:r>
                        <a:rPr lang="en-US" sz="1100" b="1" kern="0" baseline="300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rd</a:t>
                      </a: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 </a:t>
                      </a: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14</a:t>
                      </a:r>
                      <a:r>
                        <a:rPr lang="en-US" sz="1100" b="0" i="0" u="none" strike="noStrike" kern="0" baseline="3000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th</a:t>
                      </a: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Lato" panose="020F0502020204030203" pitchFamily="34" charset="77"/>
                          <a:ea typeface="Lato"/>
                          <a:cs typeface="Lato"/>
                        </a:rPr>
                        <a:t>47</a:t>
                      </a:r>
                      <a:r>
                        <a:rPr lang="en-US" sz="1100" baseline="30000" dirty="0">
                          <a:latin typeface="Lato" panose="020F0502020204030203" pitchFamily="34" charset="77"/>
                          <a:ea typeface="Lato"/>
                          <a:cs typeface="Lato"/>
                        </a:rPr>
                        <a:t>th</a:t>
                      </a:r>
                      <a:r>
                        <a:rPr lang="en-US" sz="1100" dirty="0">
                          <a:latin typeface="Lato" panose="020F0502020204030203" pitchFamily="34" charset="77"/>
                          <a:ea typeface="Lato"/>
                          <a:cs typeface="Lato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19</a:t>
                      </a:r>
                      <a:r>
                        <a:rPr lang="en-US" sz="1100" b="0" i="0" u="none" strike="noStrike" kern="0" baseline="3000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th</a:t>
                      </a: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0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Texas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5178211"/>
                  </a:ext>
                </a:extLst>
              </a:tr>
              <a:tr h="728117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Total Migration from April 2020 to July 2023</a:t>
                      </a: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45</a:t>
                      </a:r>
                      <a:r>
                        <a:rPr lang="en-US" sz="1100" b="1" kern="0" baseline="300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th</a:t>
                      </a: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 </a:t>
                      </a:r>
                      <a:b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</a:b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-33,517 residents </a:t>
                      </a: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21</a:t>
                      </a:r>
                      <a:r>
                        <a:rPr lang="en-US" sz="1100" b="0" i="0" u="none" strike="noStrike" kern="0" baseline="3000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st</a:t>
                      </a: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  </a:t>
                      </a:r>
                      <a:b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</a:b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+43,207 </a:t>
                      </a:r>
                      <a:r>
                        <a:rPr lang="en-US" sz="1100" b="0" i="0" u="none" strike="noStrike" kern="0" noProof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</a:rPr>
                        <a:t>residents </a:t>
                      </a:r>
                      <a:endParaRPr lang="en-US" sz="1100" b="0" i="0" u="none" strike="noStrike" kern="0" noProof="0" dirty="0">
                        <a:solidFill>
                          <a:srgbClr val="1C1917"/>
                        </a:solidFill>
                        <a:effectLst/>
                        <a:latin typeface="Lato" panose="020F0502020204030203" pitchFamily="34" charset="77"/>
                        <a:ea typeface="Lato"/>
                        <a:cs typeface="Lat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Lato" panose="020F0502020204030203" pitchFamily="34" charset="77"/>
                          <a:ea typeface="Lato"/>
                          <a:cs typeface="Lato"/>
                        </a:rPr>
                        <a:t>26</a:t>
                      </a:r>
                      <a:r>
                        <a:rPr lang="en-US" sz="1100" baseline="30000" dirty="0">
                          <a:latin typeface="Lato" panose="020F0502020204030203" pitchFamily="34" charset="77"/>
                          <a:ea typeface="Lato"/>
                          <a:cs typeface="Lato"/>
                        </a:rPr>
                        <a:t>th</a:t>
                      </a:r>
                      <a:r>
                        <a:rPr lang="en-US" sz="1100" dirty="0">
                          <a:latin typeface="Lato" panose="020F0502020204030203" pitchFamily="34" charset="77"/>
                          <a:ea typeface="Lato"/>
                          <a:cs typeface="Lato"/>
                        </a:rPr>
                        <a:t> </a:t>
                      </a:r>
                      <a:br>
                        <a:rPr lang="en-US" sz="1100" dirty="0">
                          <a:latin typeface="Lato" panose="020F0502020204030203" pitchFamily="34" charset="77"/>
                          <a:ea typeface="Lato"/>
                          <a:cs typeface="Lato"/>
                        </a:rPr>
                      </a:br>
                      <a:r>
                        <a:rPr lang="en-US" sz="1100" dirty="0">
                          <a:latin typeface="Lato" panose="020F0502020204030203" pitchFamily="34" charset="77"/>
                          <a:ea typeface="Lato"/>
                          <a:cs typeface="Lato"/>
                        </a:rPr>
                        <a:t>+21,873 </a:t>
                      </a: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residents </a:t>
                      </a:r>
                      <a:endParaRPr lang="en-US" sz="1100" dirty="0">
                        <a:latin typeface="Lato" panose="020F0502020204030203" pitchFamily="34" charset="77"/>
                        <a:ea typeface="Lato"/>
                        <a:cs typeface="Lat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20</a:t>
                      </a:r>
                      <a:r>
                        <a:rPr lang="en-US" sz="1100" b="0" i="0" u="none" strike="noStrike" kern="0" baseline="3000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th</a:t>
                      </a: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  </a:t>
                      </a:r>
                      <a:b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</a:b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+44,124 </a:t>
                      </a:r>
                      <a:r>
                        <a:rPr lang="en-US" sz="1100" b="0" i="0" u="none" strike="noStrike" kern="0" noProof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</a:rPr>
                        <a:t>residents </a:t>
                      </a:r>
                      <a:endParaRPr lang="en-US" sz="1100" b="0" i="0" u="none" strike="noStrike" kern="0" noProof="0" dirty="0">
                        <a:solidFill>
                          <a:srgbClr val="1C1917"/>
                        </a:solidFill>
                        <a:effectLst/>
                        <a:latin typeface="Lato" panose="020F0502020204030203" pitchFamily="34" charset="77"/>
                        <a:ea typeface="Lato"/>
                        <a:cs typeface="Lat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0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Florida </a:t>
                      </a:r>
                      <a:br>
                        <a:rPr lang="en-US" sz="1100" b="0" i="0" u="none" strike="noStrike" kern="10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</a:br>
                      <a:r>
                        <a:rPr lang="en-US" sz="1100" b="0" i="0" u="none" strike="noStrike" kern="10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+1,168,132 </a:t>
                      </a:r>
                      <a:r>
                        <a:rPr lang="en-US" sz="1100" b="0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</a:rPr>
                        <a:t>residents </a:t>
                      </a:r>
                      <a:endParaRPr lang="en-US" sz="1100" b="0" i="0" u="none" strike="noStrike" kern="100" noProof="0" dirty="0">
                        <a:solidFill>
                          <a:srgbClr val="1C1917"/>
                        </a:solidFill>
                        <a:effectLst/>
                        <a:latin typeface="Lato" panose="020F0502020204030203" pitchFamily="34" charset="77"/>
                        <a:ea typeface="Lato"/>
                        <a:cs typeface="La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8160057"/>
                  </a:ext>
                </a:extLst>
              </a:tr>
              <a:tr h="539663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Domestic from April 2020 to July 2023</a:t>
                      </a: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44</a:t>
                      </a:r>
                      <a:r>
                        <a:rPr lang="en-US" sz="1100" b="1" kern="0" baseline="300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th</a:t>
                      </a: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 </a:t>
                      </a:r>
                      <a:b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</a:b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-99,579 residents </a:t>
                      </a: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39</a:t>
                      </a:r>
                      <a:r>
                        <a:rPr lang="en-US" sz="1100" b="0" i="0" u="none" strike="noStrike" kern="0" baseline="3000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th</a:t>
                      </a: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 </a:t>
                      </a:r>
                      <a:b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</a:b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-37,414 </a:t>
                      </a:r>
                      <a:r>
                        <a:rPr lang="en-US" sz="1100" b="0" i="0" u="none" strike="noStrike" kern="0" noProof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</a:rPr>
                        <a:t>residents </a:t>
                      </a:r>
                      <a:endParaRPr lang="en-US" sz="1100" b="0" i="0" u="none" strike="noStrike" kern="0" noProof="0" dirty="0">
                        <a:solidFill>
                          <a:srgbClr val="1C1917"/>
                        </a:solidFill>
                        <a:effectLst/>
                        <a:latin typeface="Lato" panose="020F0502020204030203" pitchFamily="34" charset="77"/>
                        <a:ea typeface="Lato"/>
                        <a:cs typeface="Lat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Lato" panose="020F0502020204030203" pitchFamily="34" charset="77"/>
                          <a:ea typeface="Lato"/>
                          <a:cs typeface="Lato"/>
                        </a:rPr>
                        <a:t>40</a:t>
                      </a:r>
                      <a:r>
                        <a:rPr lang="en-US" sz="1100" baseline="30000" dirty="0">
                          <a:latin typeface="Lato" panose="020F0502020204030203" pitchFamily="34" charset="77"/>
                          <a:ea typeface="Lato"/>
                          <a:cs typeface="Lato"/>
                        </a:rPr>
                        <a:t>th</a:t>
                      </a:r>
                      <a:r>
                        <a:rPr lang="en-US" sz="1100" dirty="0">
                          <a:latin typeface="Lato" panose="020F0502020204030203" pitchFamily="34" charset="77"/>
                          <a:ea typeface="Lato"/>
                          <a:cs typeface="Lato"/>
                        </a:rPr>
                        <a:t>   </a:t>
                      </a:r>
                      <a:br>
                        <a:rPr lang="en-US" sz="1100" dirty="0">
                          <a:latin typeface="Lato" panose="020F0502020204030203" pitchFamily="34" charset="77"/>
                          <a:ea typeface="Lato"/>
                          <a:cs typeface="Lato"/>
                        </a:rPr>
                      </a:br>
                      <a:r>
                        <a:rPr lang="en-US" sz="1100" dirty="0">
                          <a:latin typeface="Lato" panose="020F0502020204030203" pitchFamily="34" charset="77"/>
                          <a:ea typeface="Lato"/>
                          <a:cs typeface="Lato"/>
                        </a:rPr>
                        <a:t>-40,449 </a:t>
                      </a: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residents </a:t>
                      </a:r>
                      <a:endParaRPr lang="en-US" sz="1100" dirty="0">
                        <a:latin typeface="Lato" panose="020F0502020204030203" pitchFamily="34" charset="77"/>
                        <a:ea typeface="Lato"/>
                        <a:cs typeface="Lat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16</a:t>
                      </a:r>
                      <a:r>
                        <a:rPr lang="en-US" sz="1100" b="0" i="0" u="none" strike="noStrike" kern="0" baseline="3000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th</a:t>
                      </a: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  </a:t>
                      </a:r>
                      <a:b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</a:b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+38,468 </a:t>
                      </a:r>
                      <a:r>
                        <a:rPr lang="en-US" sz="1100" b="0" i="0" u="none" strike="noStrike" kern="0" noProof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</a:rPr>
                        <a:t>residents </a:t>
                      </a:r>
                      <a:endParaRPr lang="en-US" sz="1100" b="0" i="0" u="none" strike="noStrike" kern="0" noProof="0" dirty="0">
                        <a:solidFill>
                          <a:srgbClr val="1C1917"/>
                        </a:solidFill>
                        <a:effectLst/>
                        <a:latin typeface="Lato" panose="020F0502020204030203" pitchFamily="34" charset="77"/>
                        <a:ea typeface="Lato"/>
                        <a:cs typeface="Lat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00" noProof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Florida </a:t>
                      </a:r>
                      <a:br>
                        <a:rPr lang="en-US" sz="1100" b="0" i="0" u="none" strike="noStrike" kern="100" noProof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</a:br>
                      <a:r>
                        <a:rPr lang="en-US" sz="1100" b="0" i="0" u="none" strike="noStrike" kern="100" noProof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+818,762 </a:t>
                      </a:r>
                      <a:r>
                        <a:rPr lang="en-US" sz="1100" b="0" i="0" u="none" strike="noStrike" kern="100" noProof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</a:rPr>
                        <a:t>residents </a:t>
                      </a:r>
                      <a:endParaRPr lang="en-US" sz="1100" b="0" i="0" u="none" strike="noStrike" kern="100" noProof="0">
                        <a:solidFill>
                          <a:srgbClr val="1C1917"/>
                        </a:solidFill>
                        <a:effectLst/>
                        <a:latin typeface="Lato" panose="020F0502020204030203" pitchFamily="34" charset="77"/>
                        <a:ea typeface="Lato"/>
                        <a:cs typeface="La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6950149"/>
                  </a:ext>
                </a:extLst>
              </a:tr>
              <a:tr h="796645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International from April 2020 to July 2023</a:t>
                      </a: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12</a:t>
                      </a:r>
                      <a:r>
                        <a:rPr lang="en-US" sz="1100" b="1" kern="0" baseline="300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th</a:t>
                      </a: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 </a:t>
                      </a:r>
                      <a:b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</a:b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+66,062 residents </a:t>
                      </a:r>
                    </a:p>
                  </a:txBody>
                  <a:tcPr marL="9524" marR="9524" marT="9524" marB="9524" anchor="ctr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9</a:t>
                      </a:r>
                      <a:r>
                        <a:rPr lang="en-US" sz="1100" b="0" i="0" u="none" strike="noStrike" kern="0" baseline="3000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th</a:t>
                      </a: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 </a:t>
                      </a:r>
                      <a:b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</a:b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+80,621 </a:t>
                      </a:r>
                      <a:r>
                        <a:rPr lang="en-US" sz="1100" b="0" i="0" u="none" strike="noStrike" kern="0" noProof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</a:rPr>
                        <a:t>residents </a:t>
                      </a:r>
                      <a:endParaRPr lang="en-US" sz="1100" b="0" i="0" u="none" strike="noStrike" kern="0" noProof="0" dirty="0">
                        <a:solidFill>
                          <a:srgbClr val="1C1917"/>
                        </a:solidFill>
                        <a:effectLst/>
                        <a:latin typeface="Lato" panose="020F0502020204030203" pitchFamily="34" charset="77"/>
                        <a:ea typeface="Lato"/>
                        <a:cs typeface="Lat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Lato" panose="020F0502020204030203" pitchFamily="34" charset="77"/>
                          <a:ea typeface="Lato"/>
                          <a:cs typeface="Lato"/>
                        </a:rPr>
                        <a:t>13</a:t>
                      </a:r>
                      <a:r>
                        <a:rPr lang="en-US" sz="1100" baseline="30000" dirty="0">
                          <a:latin typeface="Lato" panose="020F0502020204030203" pitchFamily="34" charset="77"/>
                          <a:ea typeface="Lato"/>
                          <a:cs typeface="Lato"/>
                        </a:rPr>
                        <a:t>th</a:t>
                      </a:r>
                      <a:r>
                        <a:rPr lang="en-US" sz="1100" dirty="0">
                          <a:latin typeface="Lato" panose="020F0502020204030203" pitchFamily="34" charset="77"/>
                          <a:ea typeface="Lato"/>
                          <a:cs typeface="Lato"/>
                        </a:rPr>
                        <a:t> </a:t>
                      </a:r>
                      <a:br>
                        <a:rPr lang="en-US" sz="1100" dirty="0">
                          <a:latin typeface="Lato" panose="020F0502020204030203" pitchFamily="34" charset="77"/>
                          <a:ea typeface="Lato"/>
                          <a:cs typeface="Lato"/>
                        </a:rPr>
                      </a:br>
                      <a:r>
                        <a:rPr lang="en-US" sz="1100" dirty="0">
                          <a:latin typeface="Lato" panose="020F0502020204030203" pitchFamily="34" charset="77"/>
                          <a:ea typeface="Lato"/>
                          <a:cs typeface="Lato"/>
                        </a:rPr>
                        <a:t>+62,322 </a:t>
                      </a: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residents </a:t>
                      </a:r>
                      <a:endParaRPr lang="en-US" sz="1100" dirty="0">
                        <a:latin typeface="Lato" panose="020F0502020204030203" pitchFamily="34" charset="77"/>
                        <a:ea typeface="Lato"/>
                        <a:cs typeface="Lat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44</a:t>
                      </a:r>
                      <a:r>
                        <a:rPr lang="en-US" sz="1100" b="0" i="0" u="none" strike="noStrike" kern="0" baseline="3000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th</a:t>
                      </a: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 </a:t>
                      </a:r>
                      <a:b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</a:br>
                      <a:r>
                        <a:rPr lang="en-US" sz="11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+5,656 </a:t>
                      </a:r>
                      <a:r>
                        <a:rPr lang="en-US" sz="1100" b="0" i="0" u="none" strike="noStrike" kern="0" noProof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</a:rPr>
                        <a:t>residents </a:t>
                      </a:r>
                      <a:endParaRPr lang="en-US" sz="1100" b="0" i="0" u="none" strike="noStrike" kern="0" noProof="0" dirty="0">
                        <a:solidFill>
                          <a:srgbClr val="1C1917"/>
                        </a:solidFill>
                        <a:effectLst/>
                        <a:latin typeface="Lato" panose="020F0502020204030203" pitchFamily="34" charset="77"/>
                        <a:ea typeface="Lato"/>
                        <a:cs typeface="Lat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0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Florida </a:t>
                      </a:r>
                      <a:br>
                        <a:rPr lang="en-US" sz="1100" b="0" i="0" u="none" strike="noStrike" kern="10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</a:br>
                      <a:r>
                        <a:rPr lang="en-US" sz="1100" b="0" i="0" u="none" strike="noStrike" kern="10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+349,370 </a:t>
                      </a:r>
                      <a:r>
                        <a:rPr lang="en-US" sz="1100" b="0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</a:rPr>
                        <a:t>residents </a:t>
                      </a:r>
                      <a:endParaRPr lang="en-US" sz="1100" b="0" i="0" u="none" strike="noStrike" kern="100" noProof="0" dirty="0">
                        <a:solidFill>
                          <a:srgbClr val="1C1917"/>
                        </a:solidFill>
                        <a:effectLst/>
                        <a:latin typeface="Lato" panose="020F0502020204030203" pitchFamily="34" charset="77"/>
                        <a:ea typeface="Lato"/>
                        <a:cs typeface="La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8463975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A416C2B3-090E-9D4B-FED8-983662CA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6680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77"/>
              </a:rPr>
              <a:t>Population Growth</a:t>
            </a:r>
            <a:endParaRPr lang="en-US" sz="3000" i="1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302020204030203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420BBF-CC52-02A9-B33C-5BBDCB75B723}"/>
              </a:ext>
            </a:extLst>
          </p:cNvPr>
          <p:cNvSpPr txBox="1"/>
          <p:nvPr/>
        </p:nvSpPr>
        <p:spPr>
          <a:xfrm>
            <a:off x="685800" y="6336165"/>
            <a:ext cx="106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U.S. Census Bureau, 2023 ; Pew Charitable Trust, 2024; U.S. World News 2024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55DF1E-42CA-354A-D2DC-8FB240F79B19}"/>
              </a:ext>
            </a:extLst>
          </p:cNvPr>
          <p:cNvSpPr txBox="1"/>
          <p:nvPr/>
        </p:nvSpPr>
        <p:spPr>
          <a:xfrm>
            <a:off x="9597782" y="365125"/>
            <a:ext cx="2175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MD 34</a:t>
            </a:r>
            <a:r>
              <a:rPr lang="en-US" sz="2400" b="1" baseline="30000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 for Growth Rate 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Lato Black" panose="020F05020202040302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45</a:t>
            </a:r>
            <a:r>
              <a:rPr lang="en-US" sz="2400" b="1" baseline="30000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 for Total Migration</a:t>
            </a:r>
          </a:p>
        </p:txBody>
      </p:sp>
    </p:spTree>
    <p:extLst>
      <p:ext uri="{BB962C8B-B14F-4D97-AF65-F5344CB8AC3E}">
        <p14:creationId xmlns:p14="http://schemas.microsoft.com/office/powerpoint/2010/main" val="1269999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C15E3E9A-B004-8B23-1019-EBDD0674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416C2B3-090E-9D4B-FED8-983662CA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4" y="365125"/>
            <a:ext cx="8982075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Highest Population Growths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1725C1-CCED-B9CF-BB60-C6897A6BC781}"/>
              </a:ext>
            </a:extLst>
          </p:cNvPr>
          <p:cNvSpPr txBox="1">
            <a:spLocks/>
          </p:cNvSpPr>
          <p:nvPr/>
        </p:nvSpPr>
        <p:spPr>
          <a:xfrm>
            <a:off x="2371724" y="1555668"/>
            <a:ext cx="8982075" cy="46212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2020–2023: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Lato" panose="020F0502020204030203" pitchFamily="34" charset="77"/>
              </a:rPr>
              <a:t>Idaho</a:t>
            </a:r>
            <a:r>
              <a:rPr lang="en-US" sz="2600" dirty="0">
                <a:solidFill>
                  <a:schemeClr val="bg1"/>
                </a:solidFill>
                <a:latin typeface="Lato" panose="020F0502020204030203" pitchFamily="34" charset="77"/>
              </a:rPr>
              <a:t>, 7.63%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Lato" panose="020F0502020204030203" pitchFamily="34" charset="77"/>
              </a:rPr>
              <a:t>South Carolina</a:t>
            </a:r>
            <a:r>
              <a:rPr lang="en-US" sz="2600" dirty="0">
                <a:solidFill>
                  <a:schemeClr val="bg1"/>
                </a:solidFill>
                <a:latin typeface="Lato" panose="020F0502020204030203" pitchFamily="34" charset="77"/>
              </a:rPr>
              <a:t>, 6.47%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Lato" panose="020F0502020204030203" pitchFamily="34" charset="77"/>
              </a:rPr>
              <a:t>Florida</a:t>
            </a:r>
            <a:r>
              <a:rPr lang="en-US" sz="2600" dirty="0">
                <a:solidFill>
                  <a:schemeClr val="bg1"/>
                </a:solidFill>
                <a:latin typeface="Lato" panose="020F0502020204030203" pitchFamily="34" charset="77"/>
              </a:rPr>
              <a:t>, 6.41%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Lato" panose="020F0502020204030203" pitchFamily="34" charset="77"/>
              </a:rPr>
              <a:t>Texas</a:t>
            </a:r>
            <a:r>
              <a:rPr lang="en-US" sz="2600" dirty="0">
                <a:solidFill>
                  <a:schemeClr val="bg1"/>
                </a:solidFill>
                <a:latin typeface="Lato" panose="020F0502020204030203" pitchFamily="34" charset="77"/>
              </a:rPr>
              <a:t>, 5.96%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Lato" panose="020F0502020204030203" pitchFamily="34" charset="77"/>
              </a:rPr>
              <a:t>Delaware</a:t>
            </a:r>
            <a:r>
              <a:rPr lang="en-US" sz="2600" dirty="0">
                <a:solidFill>
                  <a:schemeClr val="bg1"/>
                </a:solidFill>
                <a:latin typeface="Lato" panose="020F0502020204030203" pitchFamily="34" charset="77"/>
              </a:rPr>
              <a:t>, 5.29%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2023: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Lato" panose="020F0502020204030203" pitchFamily="34" charset="77"/>
              </a:rPr>
              <a:t>South Carolina</a:t>
            </a:r>
            <a:r>
              <a:rPr lang="en-US" sz="2600" dirty="0">
                <a:solidFill>
                  <a:schemeClr val="bg1"/>
                </a:solidFill>
                <a:latin typeface="Lato" panose="020F0502020204030203" pitchFamily="34" charset="77"/>
              </a:rPr>
              <a:t>, 1.7%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Lato" panose="020F0502020204030203" pitchFamily="34" charset="77"/>
              </a:rPr>
              <a:t>Florida</a:t>
            </a:r>
            <a:r>
              <a:rPr lang="en-US" sz="2600" dirty="0">
                <a:solidFill>
                  <a:schemeClr val="bg1"/>
                </a:solidFill>
                <a:latin typeface="Lato" panose="020F0502020204030203" pitchFamily="34" charset="77"/>
              </a:rPr>
              <a:t>, 1.6%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Lato" panose="020F0502020204030203" pitchFamily="34" charset="77"/>
              </a:rPr>
              <a:t>Texas</a:t>
            </a:r>
            <a:r>
              <a:rPr lang="en-US" sz="2600" dirty="0">
                <a:solidFill>
                  <a:schemeClr val="bg1"/>
                </a:solidFill>
                <a:latin typeface="Lato" panose="020F0502020204030203" pitchFamily="34" charset="77"/>
              </a:rPr>
              <a:t>, 1.6%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Lato" panose="020F0502020204030203" pitchFamily="34" charset="77"/>
              </a:rPr>
              <a:t>Idaho, 1.33%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Lato" panose="020F0502020204030203" pitchFamily="34" charset="77"/>
              </a:rPr>
              <a:t>North Carolina</a:t>
            </a:r>
            <a:r>
              <a:rPr lang="en-US" sz="2600" dirty="0">
                <a:solidFill>
                  <a:schemeClr val="bg1"/>
                </a:solidFill>
                <a:latin typeface="Lato" panose="020F0502020204030203" pitchFamily="34" charset="77"/>
              </a:rPr>
              <a:t>, 1.3%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Delaware</a:t>
            </a:r>
            <a:r>
              <a:rPr lang="en-US" sz="26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, 1.22%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AAD568-8F3E-5930-4D22-5199BD9C0693}"/>
              </a:ext>
            </a:extLst>
          </p:cNvPr>
          <p:cNvSpPr txBox="1"/>
          <p:nvPr/>
        </p:nvSpPr>
        <p:spPr>
          <a:xfrm>
            <a:off x="7683334" y="6336165"/>
            <a:ext cx="367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/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U.S. Census Bureau; Pew Trusts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FC1512-2685-6D08-36CD-8ED5E2FFFAF7}"/>
              </a:ext>
            </a:extLst>
          </p:cNvPr>
          <p:cNvGrpSpPr>
            <a:grpSpLocks noChangeAspect="1"/>
          </p:cNvGrpSpPr>
          <p:nvPr/>
        </p:nvGrpSpPr>
        <p:grpSpPr>
          <a:xfrm>
            <a:off x="7402498" y="2055813"/>
            <a:ext cx="3730577" cy="3563470"/>
            <a:chOff x="6789957" y="1849890"/>
            <a:chExt cx="4387675" cy="41911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926ED84-8B4C-2C83-FC31-C38BC0818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1398" y="1849890"/>
              <a:ext cx="1863997" cy="143222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03CFF3A-0266-579E-34A6-117E57C56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9675" y="3402127"/>
              <a:ext cx="2557957" cy="215553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60B781E-3879-3849-7C9E-16F032482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9957" y="3746682"/>
              <a:ext cx="2269053" cy="2294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476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C15E3E9A-B004-8B23-1019-EBDD0674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AAD568-8F3E-5930-4D22-5199BD9C0693}"/>
              </a:ext>
            </a:extLst>
          </p:cNvPr>
          <p:cNvSpPr txBox="1"/>
          <p:nvPr/>
        </p:nvSpPr>
        <p:spPr>
          <a:xfrm>
            <a:off x="7683334" y="6336165"/>
            <a:ext cx="367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/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U.S. Census Bureau; Montgomery Perspective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A416C2B3-090E-9D4B-FED8-983662CA19F2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County Population Growth </a:t>
            </a:r>
            <a:endParaRPr lang="en-US" sz="3000" i="1" dirty="0">
              <a:solidFill>
                <a:schemeClr val="bg1"/>
              </a:solidFill>
              <a:latin typeface="Lato Light" panose="020F0302020204030203" pitchFamily="34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0FD860-B7C8-7C98-3C02-3027CD000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86" y="1124347"/>
            <a:ext cx="4740813" cy="5604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2437E-1BF4-8653-BF61-E096618C0FE8}"/>
              </a:ext>
            </a:extLst>
          </p:cNvPr>
          <p:cNvSpPr txBox="1">
            <a:spLocks/>
          </p:cNvSpPr>
          <p:nvPr/>
        </p:nvSpPr>
        <p:spPr>
          <a:xfrm>
            <a:off x="6296611" y="1325563"/>
            <a:ext cx="5742990" cy="4621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2022-2023 Critical Trends </a:t>
            </a:r>
            <a:endParaRPr lang="en-US" sz="24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77"/>
              </a:rPr>
              <a:t>Frederick County: +2% growth </a:t>
            </a:r>
            <a:endParaRPr lang="en-US" sz="24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77"/>
              </a:rPr>
              <a:t>Queen Anne’s, Somerset, Charles – all above 1% growth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FFC000"/>
                </a:solidFill>
                <a:latin typeface="Lato" panose="020F0502020204030203" pitchFamily="34" charset="77"/>
                <a:ea typeface="Lato"/>
                <a:cs typeface="Lato"/>
              </a:rPr>
              <a:t>Cecil County: 0.8% growth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77"/>
                <a:ea typeface="Lato"/>
                <a:cs typeface="Lato"/>
              </a:rPr>
              <a:t>Prince George’s, Kent, Talbot &amp; Allegany – all at 0% growth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77"/>
                <a:ea typeface="Lato"/>
                <a:cs typeface="Lato"/>
              </a:rPr>
              <a:t>Baltimore County, Garrett, Baltimore City – all loosing population </a:t>
            </a:r>
            <a:endParaRPr lang="en-US" sz="24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29122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C15E3E9A-B004-8B23-1019-EBDD0674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A416C2B3-090E-9D4B-FED8-983662CA19F2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County Population Growth </a:t>
            </a:r>
            <a:endParaRPr lang="en-US" sz="3000" i="1" dirty="0">
              <a:solidFill>
                <a:schemeClr val="bg1"/>
              </a:solidFill>
              <a:latin typeface="Lato Light" panose="020F0302020204030203" pitchFamily="34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BCE6EA-AAEB-A84D-3E1A-722F4CFFA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25200"/>
            <a:ext cx="4740814" cy="5618742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EFE6B8-DAEE-BD53-07F9-A41904EB5710}"/>
              </a:ext>
            </a:extLst>
          </p:cNvPr>
          <p:cNvSpPr txBox="1">
            <a:spLocks/>
          </p:cNvSpPr>
          <p:nvPr/>
        </p:nvSpPr>
        <p:spPr>
          <a:xfrm>
            <a:off x="6296611" y="1325563"/>
            <a:ext cx="5742990" cy="4621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2020-2023 Critical Trends </a:t>
            </a:r>
            <a:endParaRPr lang="en-US" sz="24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77"/>
              </a:rPr>
              <a:t>Frederick County: +8% growth </a:t>
            </a:r>
            <a:r>
              <a:rPr lang="en-US" sz="2400" i="1" dirty="0">
                <a:solidFill>
                  <a:schemeClr val="bg1"/>
                </a:solidFill>
                <a:latin typeface="Lato" panose="020F0502020204030203" pitchFamily="34" charset="77"/>
              </a:rPr>
              <a:t>(approx. 20K additional residents)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FFC000"/>
                </a:solidFill>
                <a:latin typeface="Lato" panose="020F0502020204030203" pitchFamily="34" charset="77"/>
              </a:rPr>
              <a:t>Cecil County: 1.9% growth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77"/>
              </a:rPr>
              <a:t>Montgomery, Baltimore County, Allegany, Garrett, and Prince George’s Counties all losing population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77"/>
              </a:rPr>
              <a:t>Baltimore City: -3.5% loss </a:t>
            </a:r>
            <a:r>
              <a:rPr lang="en-US" sz="2400" i="1" dirty="0">
                <a:solidFill>
                  <a:schemeClr val="bg1"/>
                </a:solidFill>
                <a:latin typeface="Lato" panose="020F0502020204030203" pitchFamily="34" charset="77"/>
              </a:rPr>
              <a:t>(approx. 20K residents) </a:t>
            </a:r>
            <a:endParaRPr lang="en-US" sz="2400" i="1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084449-A8B8-1FC1-7350-E87B9DCEE642}"/>
              </a:ext>
            </a:extLst>
          </p:cNvPr>
          <p:cNvSpPr txBox="1"/>
          <p:nvPr/>
        </p:nvSpPr>
        <p:spPr>
          <a:xfrm>
            <a:off x="7863869" y="6336165"/>
            <a:ext cx="367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/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U.S. Census Bureau; Montgomery Perspective</a:t>
            </a:r>
          </a:p>
        </p:txBody>
      </p:sp>
    </p:spTree>
    <p:extLst>
      <p:ext uri="{BB962C8B-B14F-4D97-AF65-F5344CB8AC3E}">
        <p14:creationId xmlns:p14="http://schemas.microsoft.com/office/powerpoint/2010/main" val="467084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C15E3E9A-B004-8B23-1019-EBDD0674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2A75BB4B-096E-538D-847F-7525244A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517" y="1921170"/>
            <a:ext cx="8982075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Business Tax Trends</a:t>
            </a:r>
          </a:p>
        </p:txBody>
      </p:sp>
    </p:spTree>
    <p:extLst>
      <p:ext uri="{BB962C8B-B14F-4D97-AF65-F5344CB8AC3E}">
        <p14:creationId xmlns:p14="http://schemas.microsoft.com/office/powerpoint/2010/main" val="2592941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C15E3E9A-B004-8B23-1019-EBDD0674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416C2B3-090E-9D4B-FED8-983662CA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4" y="365125"/>
            <a:ext cx="8982075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State Business Tax Climate Index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15E4139-B5D5-7675-0E91-D1023BCF9E51}"/>
              </a:ext>
            </a:extLst>
          </p:cNvPr>
          <p:cNvSpPr txBox="1">
            <a:spLocks/>
          </p:cNvSpPr>
          <p:nvPr/>
        </p:nvSpPr>
        <p:spPr>
          <a:xfrm>
            <a:off x="1055077" y="1579418"/>
            <a:ext cx="10374921" cy="509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The State Business Tax Climate Index evaluates how well states structure their tax systems, not just the total taxes collected; It helps compare tax systems by highlighting efficiency and competitiveness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States with simpler, lower tax rates — such as Indiana and Utah — often rank higher, while complex, high-rate systems contribute to lower rankings, as seen with Maryland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States with competitive tax systems are more successful in attracting businesses and fostering economic growth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While taxes are just one factor in business decisions, a clear and sensible tax structure can enhance business operations and improve investment appeal; Unlike other policy changes, tax reforms can boost a state’s business climate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States with lower tax costs are more attractive for investment, leading to greater economic development and job creation</a:t>
            </a:r>
          </a:p>
        </p:txBody>
      </p:sp>
    </p:spTree>
    <p:extLst>
      <p:ext uri="{BB962C8B-B14F-4D97-AF65-F5344CB8AC3E}">
        <p14:creationId xmlns:p14="http://schemas.microsoft.com/office/powerpoint/2010/main" val="325573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orange gradient&#10;&#10;Description automatically generated">
            <a:extLst>
              <a:ext uri="{FF2B5EF4-FFF2-40B4-BE49-F238E27FC236}">
                <a16:creationId xmlns:a16="http://schemas.microsoft.com/office/drawing/2014/main" id="{60FDBA1E-4AC8-9267-BC6A-6F48DB0D7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D6BD2F-F91D-3DE6-D8AE-3BF09AF7BF4C}"/>
              </a:ext>
            </a:extLst>
          </p:cNvPr>
          <p:cNvSpPr txBox="1"/>
          <p:nvPr/>
        </p:nvSpPr>
        <p:spPr>
          <a:xfrm>
            <a:off x="9712082" y="499639"/>
            <a:ext cx="217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Maryland Ranks 46</a:t>
            </a:r>
            <a:r>
              <a:rPr lang="en-US" sz="2400" b="1" baseline="30000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 for Tax Climate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85615E-F384-2224-D560-979B4718E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127" y="499639"/>
            <a:ext cx="8094846" cy="4019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B070DF-7BA2-FCBD-AC43-2F61CF12A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117" y="4712175"/>
            <a:ext cx="1543050" cy="1952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D38104-2ED4-94A7-0A3D-A1E50DDC1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722" y="4721700"/>
            <a:ext cx="1457325" cy="1933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5C0ECC-8AF7-F9D4-49F3-D2075C7C0B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9603" y="4712175"/>
            <a:ext cx="1800225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933665-CAA1-EB42-218E-71D27D3C06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7077" y="4712175"/>
            <a:ext cx="15049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58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0661E5-4376-5593-16DD-CD5E99B18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416C2B3-090E-9D4B-FED8-983662CA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6680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77"/>
              </a:rPr>
              <a:t>State Business Tax Climate Index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0795798-8212-47A5-B6B0-2FE1B9F0D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219721"/>
              </p:ext>
            </p:extLst>
          </p:nvPr>
        </p:nvGraphicFramePr>
        <p:xfrm>
          <a:off x="685800" y="1690688"/>
          <a:ext cx="7772402" cy="291370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046304">
                  <a:extLst>
                    <a:ext uri="{9D8B030D-6E8A-4147-A177-3AD203B41FA5}">
                      <a16:colId xmlns:a16="http://schemas.microsoft.com/office/drawing/2014/main" val="590194886"/>
                    </a:ext>
                  </a:extLst>
                </a:gridCol>
                <a:gridCol w="971179">
                  <a:extLst>
                    <a:ext uri="{9D8B030D-6E8A-4147-A177-3AD203B41FA5}">
                      <a16:colId xmlns:a16="http://schemas.microsoft.com/office/drawing/2014/main" val="384594281"/>
                    </a:ext>
                  </a:extLst>
                </a:gridCol>
                <a:gridCol w="959153">
                  <a:extLst>
                    <a:ext uri="{9D8B030D-6E8A-4147-A177-3AD203B41FA5}">
                      <a16:colId xmlns:a16="http://schemas.microsoft.com/office/drawing/2014/main" val="211665722"/>
                    </a:ext>
                  </a:extLst>
                </a:gridCol>
                <a:gridCol w="959153">
                  <a:extLst>
                    <a:ext uri="{9D8B030D-6E8A-4147-A177-3AD203B41FA5}">
                      <a16:colId xmlns:a16="http://schemas.microsoft.com/office/drawing/2014/main" val="348349930"/>
                    </a:ext>
                  </a:extLst>
                </a:gridCol>
                <a:gridCol w="650687">
                  <a:extLst>
                    <a:ext uri="{9D8B030D-6E8A-4147-A177-3AD203B41FA5}">
                      <a16:colId xmlns:a16="http://schemas.microsoft.com/office/drawing/2014/main" val="2524032500"/>
                    </a:ext>
                  </a:extLst>
                </a:gridCol>
                <a:gridCol w="830339">
                  <a:extLst>
                    <a:ext uri="{9D8B030D-6E8A-4147-A177-3AD203B41FA5}">
                      <a16:colId xmlns:a16="http://schemas.microsoft.com/office/drawing/2014/main" val="889714688"/>
                    </a:ext>
                  </a:extLst>
                </a:gridCol>
                <a:gridCol w="668883">
                  <a:extLst>
                    <a:ext uri="{9D8B030D-6E8A-4147-A177-3AD203B41FA5}">
                      <a16:colId xmlns:a16="http://schemas.microsoft.com/office/drawing/2014/main" val="2030091904"/>
                    </a:ext>
                  </a:extLst>
                </a:gridCol>
                <a:gridCol w="1686704">
                  <a:extLst>
                    <a:ext uri="{9D8B030D-6E8A-4147-A177-3AD203B41FA5}">
                      <a16:colId xmlns:a16="http://schemas.microsoft.com/office/drawing/2014/main" val="795975085"/>
                    </a:ext>
                  </a:extLst>
                </a:gridCol>
              </a:tblGrid>
              <a:tr h="452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Metric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MD ‘23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MD ‘24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MD ’25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 ‘25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 ‘25 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 ‘25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Best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44355705"/>
                  </a:ext>
                </a:extLst>
              </a:tr>
              <a:tr h="632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Overall Business Tax Climate 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46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45 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C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46 </a:t>
                      </a:r>
                      <a:r>
                        <a:rPr lang="en-US" sz="1100" b="1" kern="0" dirty="0">
                          <a:solidFill>
                            <a:srgbClr val="C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↓</a:t>
                      </a:r>
                      <a:endParaRPr lang="en-US" sz="1100" b="1" kern="100" dirty="0">
                        <a:solidFill>
                          <a:srgbClr val="C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28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34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Wyoming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12539804"/>
                  </a:ext>
                </a:extLst>
              </a:tr>
              <a:tr h="3215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Corporate Tax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33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33 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C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37 </a:t>
                      </a:r>
                      <a:r>
                        <a:rPr lang="en-US" sz="1100" b="1" kern="0" dirty="0">
                          <a:solidFill>
                            <a:srgbClr val="C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↓</a:t>
                      </a:r>
                      <a:endParaRPr lang="en-US" sz="1100" b="1" kern="100" dirty="0">
                        <a:solidFill>
                          <a:srgbClr val="C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24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38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50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Wyoming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34094901"/>
                  </a:ext>
                </a:extLst>
              </a:tr>
              <a:tr h="231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Ind. Income Tax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45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45 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A47D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45 </a:t>
                      </a:r>
                      <a:r>
                        <a:rPr lang="en-US" sz="1100" b="1" kern="0" dirty="0">
                          <a:solidFill>
                            <a:srgbClr val="A47D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╍</a:t>
                      </a:r>
                      <a:endParaRPr lang="en-US" sz="1100" b="1" kern="100" dirty="0">
                        <a:solidFill>
                          <a:srgbClr val="A47D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36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38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42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Wyoming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71714640"/>
                  </a:ext>
                </a:extLst>
              </a:tr>
              <a:tr h="3215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Sales Tax 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34  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C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39 </a:t>
                      </a:r>
                      <a:r>
                        <a:rPr lang="en-US" sz="1100" b="1" kern="0" dirty="0">
                          <a:solidFill>
                            <a:srgbClr val="C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↓</a:t>
                      </a:r>
                      <a:endParaRPr lang="en-US" sz="1100" b="1" kern="100" dirty="0">
                        <a:solidFill>
                          <a:srgbClr val="C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22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New  Hampshire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87302280"/>
                  </a:ext>
                </a:extLst>
              </a:tr>
              <a:tr h="3215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Property Tax 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42 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42 </a:t>
                      </a:r>
                      <a:endParaRPr lang="en-US" sz="1100" b="1" kern="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35 </a:t>
                      </a:r>
                      <a:r>
                        <a:rPr lang="en-US" sz="1100" b="1" kern="0" dirty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↑</a:t>
                      </a:r>
                      <a:endParaRPr lang="en-US" sz="1100" b="1" kern="100" dirty="0">
                        <a:solidFill>
                          <a:srgbClr val="00B05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22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New Mexico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3659577"/>
                  </a:ext>
                </a:extLst>
              </a:tr>
              <a:tr h="632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Unemployment Ins. Tax 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41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43  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 </a:t>
                      </a:r>
                      <a:r>
                        <a:rPr lang="en-US" sz="1100" b="1" kern="0" dirty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↑</a:t>
                      </a:r>
                      <a:endParaRPr lang="en-US" sz="1100" b="1" kern="100" dirty="0">
                        <a:solidFill>
                          <a:srgbClr val="00B05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38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36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Delaware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569079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F58F71-0A28-785B-E735-0E4F86373211}"/>
              </a:ext>
            </a:extLst>
          </p:cNvPr>
          <p:cNvSpPr txBox="1"/>
          <p:nvPr/>
        </p:nvSpPr>
        <p:spPr>
          <a:xfrm>
            <a:off x="685800" y="4870494"/>
            <a:ext cx="7615991" cy="12092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0000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Calibri"/>
              </a:rPr>
              <a:t>Maryland lags significantly behind regional competitors, such as Virginia, Delaware and Pennsylvania, in overall business tax climate</a:t>
            </a:r>
            <a:endParaRPr lang="en-US" sz="1600" kern="100" dirty="0"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0000"/>
                </a:solidFill>
                <a:latin typeface="Lato" panose="020F0502020204030203" pitchFamily="34" charset="77"/>
                <a:ea typeface="Calibri" panose="020F0502020204030204" pitchFamily="34" charset="0"/>
                <a:cs typeface="Calibri"/>
              </a:rPr>
              <a:t>Poor rankings in corporate tax, individual income tax, sales tax and unemployment taxes are of significant concern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420BBF-CC52-02A9-B33C-5BBDCB75B723}"/>
              </a:ext>
            </a:extLst>
          </p:cNvPr>
          <p:cNvSpPr txBox="1"/>
          <p:nvPr/>
        </p:nvSpPr>
        <p:spPr>
          <a:xfrm>
            <a:off x="685800" y="6336165"/>
            <a:ext cx="106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Tax Foundation,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BA296B-8E87-56B9-B730-0F251DFE4B27}"/>
              </a:ext>
            </a:extLst>
          </p:cNvPr>
          <p:cNvSpPr txBox="1"/>
          <p:nvPr/>
        </p:nvSpPr>
        <p:spPr>
          <a:xfrm>
            <a:off x="9712082" y="1392957"/>
            <a:ext cx="217511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33</a:t>
            </a:r>
            <a:r>
              <a:rPr lang="en-US" sz="2000" i="1" baseline="30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rd</a:t>
            </a: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corporate tax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43</a:t>
            </a:r>
            <a:r>
              <a:rPr lang="en-US" sz="2000" i="1" baseline="30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rd</a:t>
            </a: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unemployment </a:t>
            </a:r>
            <a:b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insurance tax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55DF1E-42CA-354A-D2DC-8FB240F79B19}"/>
              </a:ext>
            </a:extLst>
          </p:cNvPr>
          <p:cNvSpPr txBox="1"/>
          <p:nvPr/>
        </p:nvSpPr>
        <p:spPr>
          <a:xfrm>
            <a:off x="9712082" y="499639"/>
            <a:ext cx="2175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MD 45</a:t>
            </a:r>
            <a:r>
              <a:rPr lang="en-US" sz="2400" b="1" baseline="30000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overall</a:t>
            </a:r>
          </a:p>
        </p:txBody>
      </p:sp>
    </p:spTree>
    <p:extLst>
      <p:ext uri="{BB962C8B-B14F-4D97-AF65-F5344CB8AC3E}">
        <p14:creationId xmlns:p14="http://schemas.microsoft.com/office/powerpoint/2010/main" val="144461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C15E3E9A-B004-8B23-1019-EBDD0674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416C2B3-090E-9D4B-FED8-983662CA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4" y="365125"/>
            <a:ext cx="8982075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The Maryland Chamber</a:t>
            </a:r>
            <a:br>
              <a:rPr lang="en-US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</a:br>
            <a:r>
              <a:rPr lang="en-US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&amp; Our Mission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1725C1-CCED-B9CF-BB60-C6897A6BC781}"/>
              </a:ext>
            </a:extLst>
          </p:cNvPr>
          <p:cNvSpPr txBox="1">
            <a:spLocks/>
          </p:cNvSpPr>
          <p:nvPr/>
        </p:nvSpPr>
        <p:spPr>
          <a:xfrm>
            <a:off x="2371724" y="2055813"/>
            <a:ext cx="8982075" cy="4121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The mission of the Maryland Chamber of Commerce is to advance inclusive partnerships for a Maryland where all businesses and their communities thrive.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We believe business makes Maryland better; we need to make Maryland better for business.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781972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orange gradient&#10;&#10;Description automatically generated">
            <a:extLst>
              <a:ext uri="{FF2B5EF4-FFF2-40B4-BE49-F238E27FC236}">
                <a16:creationId xmlns:a16="http://schemas.microsoft.com/office/drawing/2014/main" id="{606395D8-0F48-3F65-3E8F-B1E413ED2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 descr="2024 state corporate income tax rates and brackets including 2024 corporate tax rates by state">
            <a:extLst>
              <a:ext uri="{FF2B5EF4-FFF2-40B4-BE49-F238E27FC236}">
                <a16:creationId xmlns:a16="http://schemas.microsoft.com/office/drawing/2014/main" id="{DCD512D3-00C6-6F7A-FB3F-A91F0CD5B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93" y="85876"/>
            <a:ext cx="7301133" cy="68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942EC6-26BF-937E-0ADF-12AD0F709E22}"/>
              </a:ext>
            </a:extLst>
          </p:cNvPr>
          <p:cNvSpPr txBox="1"/>
          <p:nvPr/>
        </p:nvSpPr>
        <p:spPr>
          <a:xfrm>
            <a:off x="9712082" y="499639"/>
            <a:ext cx="21751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Corporate Tax Rates</a:t>
            </a:r>
            <a:b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Maryland:  8.25% (10</a:t>
            </a:r>
            <a:r>
              <a:rPr lang="en-US" sz="2400" b="1" baseline="30000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 highest) 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Lato Black" panose="020F05020202040302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Virginia: </a:t>
            </a:r>
            <a:b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6% (#26)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Lato Black" panose="020F05020202040302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Pennsylvania:  8.49% (#9) 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Lato Black" panose="020F05020202040302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Delaware:  8.7% (#7) 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Lato Black" panose="020F05020202040302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2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C15E3E9A-B004-8B23-1019-EBDD0674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08B45C-4FCD-68D1-9FE7-1A794BD6CE00}"/>
              </a:ext>
            </a:extLst>
          </p:cNvPr>
          <p:cNvSpPr txBox="1"/>
          <p:nvPr/>
        </p:nvSpPr>
        <p:spPr>
          <a:xfrm>
            <a:off x="8521535" y="6550223"/>
            <a:ext cx="367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/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Tax Foundation, 2024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69CEEA94-3285-B980-7B0D-D1C8E7C93764}"/>
              </a:ext>
            </a:extLst>
          </p:cNvPr>
          <p:cNvSpPr txBox="1">
            <a:spLocks/>
          </p:cNvSpPr>
          <p:nvPr/>
        </p:nvSpPr>
        <p:spPr>
          <a:xfrm>
            <a:off x="292232" y="365125"/>
            <a:ext cx="110615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Corporate Tax Rates: National Comparison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770968-2516-BE8E-114F-DE915958DA37}"/>
              </a:ext>
            </a:extLst>
          </p:cNvPr>
          <p:cNvSpPr txBox="1">
            <a:spLocks/>
          </p:cNvSpPr>
          <p:nvPr/>
        </p:nvSpPr>
        <p:spPr>
          <a:xfrm>
            <a:off x="292232" y="1546678"/>
            <a:ext cx="5002853" cy="4621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77"/>
              </a:rPr>
              <a:t>Highest Corporate Rates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Minnesota: 9.8%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Illinois: 9.5%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Alaska: 9.4%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New Jersey: 9.0%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Maine: 8.93%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California: 8.84%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Delaware: 8.70%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Vermont: 8.5%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Pennsylvania: 8.49%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Maryland: 8.25% </a:t>
            </a:r>
            <a:b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(Tied w/ D.C.)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24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62BE62-FA99-13BB-89AC-BD2C24D35CC3}"/>
              </a:ext>
            </a:extLst>
          </p:cNvPr>
          <p:cNvSpPr txBox="1">
            <a:spLocks/>
          </p:cNvSpPr>
          <p:nvPr/>
        </p:nvSpPr>
        <p:spPr>
          <a:xfrm>
            <a:off x="8504011" y="1446844"/>
            <a:ext cx="3670466" cy="4621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77"/>
              </a:rPr>
              <a:t>Competitive Rates (≤5%)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Colorado: 4.4%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Utah: 4.85%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Arizona, Indiana: 4.9%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Kentucky, Mississippi, S.C.: 5%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329E94-C71C-0A25-F3A1-BA3A72518DB0}"/>
              </a:ext>
            </a:extLst>
          </p:cNvPr>
          <p:cNvSpPr txBox="1"/>
          <p:nvPr/>
        </p:nvSpPr>
        <p:spPr>
          <a:xfrm>
            <a:off x="4300046" y="1551562"/>
            <a:ext cx="6160416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77"/>
              </a:rPr>
              <a:t>Lowest Corporate Rates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North Carolina: 2.5%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Missouri, Oklahoma: 4.0%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North Dakota: 4.31%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A967E-FEF0-C7FA-48CB-59959EEB5EC7}"/>
              </a:ext>
            </a:extLst>
          </p:cNvPr>
          <p:cNvCxnSpPr/>
          <p:nvPr/>
        </p:nvCxnSpPr>
        <p:spPr>
          <a:xfrm>
            <a:off x="4100660" y="1546678"/>
            <a:ext cx="0" cy="50035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8B928F-2DC4-A4B1-2574-851DAD6DA240}"/>
              </a:ext>
            </a:extLst>
          </p:cNvPr>
          <p:cNvCxnSpPr/>
          <p:nvPr/>
        </p:nvCxnSpPr>
        <p:spPr>
          <a:xfrm>
            <a:off x="8310697" y="1522258"/>
            <a:ext cx="0" cy="50035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04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1E7A6-0005-359B-D6F3-D59C41749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52B346C5-CBA5-45DB-7211-387FCF85A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C760D0-BA09-C48B-1A37-CE54731C4975}"/>
              </a:ext>
            </a:extLst>
          </p:cNvPr>
          <p:cNvSpPr txBox="1"/>
          <p:nvPr/>
        </p:nvSpPr>
        <p:spPr>
          <a:xfrm>
            <a:off x="8521535" y="6550223"/>
            <a:ext cx="367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/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Tax Foundation, 2024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853A71F8-086F-D789-C052-2B966EBBE629}"/>
              </a:ext>
            </a:extLst>
          </p:cNvPr>
          <p:cNvSpPr txBox="1">
            <a:spLocks/>
          </p:cNvSpPr>
          <p:nvPr/>
        </p:nvSpPr>
        <p:spPr>
          <a:xfrm>
            <a:off x="292232" y="365125"/>
            <a:ext cx="110615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Corporate Tax Rates: National Comparison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99E51-FB10-AF51-02B0-FE237C9F416B}"/>
              </a:ext>
            </a:extLst>
          </p:cNvPr>
          <p:cNvSpPr txBox="1"/>
          <p:nvPr/>
        </p:nvSpPr>
        <p:spPr>
          <a:xfrm>
            <a:off x="541345" y="1658242"/>
            <a:ext cx="11061567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77"/>
              </a:rPr>
              <a:t>Notable Corporate Tax Changes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New Jersey – Reduced from 11.5% </a:t>
            </a:r>
            <a:r>
              <a:rPr lang="en-US" sz="2400">
                <a:solidFill>
                  <a:schemeClr val="bg1"/>
                </a:solidFill>
                <a:latin typeface="Lato" panose="020F0502020204030203" pitchFamily="34" charset="77"/>
              </a:rPr>
              <a:t>to 9.5% </a:t>
            </a:r>
            <a:endParaRPr lang="en-US" sz="24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Arkansas – Reduced from 5.1% to 4.8% 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Iowa – Reduced from 8.4% to 7.1%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Pennsylvania,  Kansas and Nebraska – also implementing pro-growth tax reforms </a:t>
            </a:r>
            <a:b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b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endParaRPr lang="en-US" sz="24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1122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C15E3E9A-B004-8B23-1019-EBDD0674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2A75BB4B-096E-538D-847F-7525244A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3" y="2307670"/>
            <a:ext cx="8982075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Business &amp; Job Growth Trends</a:t>
            </a:r>
          </a:p>
        </p:txBody>
      </p:sp>
    </p:spTree>
    <p:extLst>
      <p:ext uri="{BB962C8B-B14F-4D97-AF65-F5344CB8AC3E}">
        <p14:creationId xmlns:p14="http://schemas.microsoft.com/office/powerpoint/2010/main" val="2009803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0A17B-DD7E-52BB-3C01-6D18E22C2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1E750EBD-9D1D-6AFD-740F-D9CBADD9D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9CAB73-85C5-14E1-277E-0672F1466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802" y="476250"/>
            <a:ext cx="1154639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91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red and orange gradient&#10;&#10;Description automatically generated">
            <a:extLst>
              <a:ext uri="{FF2B5EF4-FFF2-40B4-BE49-F238E27FC236}">
                <a16:creationId xmlns:a16="http://schemas.microsoft.com/office/drawing/2014/main" id="{1787BB74-AE9B-4891-2E66-9A9922FD5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5708F59-CB0B-58CE-2CA5-89E19E2C4A15}"/>
              </a:ext>
            </a:extLst>
          </p:cNvPr>
          <p:cNvGrpSpPr>
            <a:grpSpLocks noChangeAspect="1"/>
          </p:cNvGrpSpPr>
          <p:nvPr/>
        </p:nvGrpSpPr>
        <p:grpSpPr>
          <a:xfrm>
            <a:off x="700107" y="2067127"/>
            <a:ext cx="8336460" cy="4062914"/>
            <a:chOff x="-60671" y="738991"/>
            <a:chExt cx="10378555" cy="50581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948C05-5A4B-BB38-EB03-3DE056734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0671" y="738992"/>
              <a:ext cx="2505315" cy="35173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ED4824-6DC2-51D0-0C0A-C29B9D87E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0671" y="4391526"/>
              <a:ext cx="2479963" cy="140562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C27C08-3B77-8E5B-24BF-030087348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73762" y="738992"/>
              <a:ext cx="2278067" cy="351733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892AA7-5F95-E994-4755-6618DD58C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73763" y="4391527"/>
              <a:ext cx="2266522" cy="11284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7FF713-87BB-B28B-83F8-C3D3B1D71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80947" y="738991"/>
              <a:ext cx="2267521" cy="35173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53C8037-B074-8F56-EFA9-8EFF933B6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77194" y="4391526"/>
              <a:ext cx="2266522" cy="121892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89D80A3-3615-A3AA-C534-F382A2F2A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77586" y="738991"/>
              <a:ext cx="2640298" cy="351733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6AC164-7D2F-0B9B-F226-1F4ED66D7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77586" y="4391526"/>
              <a:ext cx="2365734" cy="124757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2A233F7-9A78-8527-581A-0CBED33B530F}"/>
              </a:ext>
            </a:extLst>
          </p:cNvPr>
          <p:cNvSpPr txBox="1"/>
          <p:nvPr/>
        </p:nvSpPr>
        <p:spPr>
          <a:xfrm>
            <a:off x="7592838" y="6410355"/>
            <a:ext cx="367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/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U.S. Chamber of Commerce, 2024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4E123BC0-9740-1CCD-60E9-4ED44426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900" y="1104707"/>
            <a:ext cx="1299944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MD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1098A783-446C-817D-ADAA-1C0A33AB26D1}"/>
              </a:ext>
            </a:extLst>
          </p:cNvPr>
          <p:cNvSpPr txBox="1">
            <a:spLocks/>
          </p:cNvSpPr>
          <p:nvPr/>
        </p:nvSpPr>
        <p:spPr>
          <a:xfrm>
            <a:off x="3406805" y="1038465"/>
            <a:ext cx="12999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VA</a:t>
            </a:r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DF1DDF7F-A574-C3FF-1712-36A92734D895}"/>
              </a:ext>
            </a:extLst>
          </p:cNvPr>
          <p:cNvSpPr txBox="1">
            <a:spLocks/>
          </p:cNvSpPr>
          <p:nvPr/>
        </p:nvSpPr>
        <p:spPr>
          <a:xfrm>
            <a:off x="5287001" y="983231"/>
            <a:ext cx="12999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PA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4263FD44-65DF-B304-7E77-6F2E87A23EDF}"/>
              </a:ext>
            </a:extLst>
          </p:cNvPr>
          <p:cNvSpPr txBox="1">
            <a:spLocks/>
          </p:cNvSpPr>
          <p:nvPr/>
        </p:nvSpPr>
        <p:spPr>
          <a:xfrm>
            <a:off x="7167197" y="983231"/>
            <a:ext cx="12999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DE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BC783C66-50CF-1668-B329-FEBA9B62523E}"/>
              </a:ext>
            </a:extLst>
          </p:cNvPr>
          <p:cNvSpPr txBox="1">
            <a:spLocks/>
          </p:cNvSpPr>
          <p:nvPr/>
        </p:nvSpPr>
        <p:spPr>
          <a:xfrm>
            <a:off x="9353866" y="983230"/>
            <a:ext cx="24920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88B48D47-E882-1ACF-7509-9D22BD91BA1C}"/>
              </a:ext>
            </a:extLst>
          </p:cNvPr>
          <p:cNvSpPr txBox="1">
            <a:spLocks/>
          </p:cNvSpPr>
          <p:nvPr/>
        </p:nvSpPr>
        <p:spPr>
          <a:xfrm>
            <a:off x="906901" y="13606"/>
            <a:ext cx="8982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New Business Applications </a:t>
            </a:r>
            <a:r>
              <a:rPr lang="en-US" sz="3600" i="1" dirty="0">
                <a:solidFill>
                  <a:schemeClr val="bg1"/>
                </a:solidFill>
                <a:latin typeface="Lato" panose="020F0502020204030203" pitchFamily="34" charset="77"/>
              </a:rPr>
              <a:t>(December 2023 vs. 2022) </a:t>
            </a:r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69B3C1-39C0-83BA-72C4-15F85320C21E}"/>
              </a:ext>
            </a:extLst>
          </p:cNvPr>
          <p:cNvSpPr txBox="1"/>
          <p:nvPr/>
        </p:nvSpPr>
        <p:spPr>
          <a:xfrm>
            <a:off x="9712082" y="499639"/>
            <a:ext cx="2175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Maryland Ranks 44</a:t>
            </a:r>
            <a:r>
              <a:rPr lang="en-US" sz="2400" b="1" baseline="30000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  in New Business Applications from 2022-2023 </a:t>
            </a:r>
          </a:p>
        </p:txBody>
      </p:sp>
    </p:spTree>
    <p:extLst>
      <p:ext uri="{BB962C8B-B14F-4D97-AF65-F5344CB8AC3E}">
        <p14:creationId xmlns:p14="http://schemas.microsoft.com/office/powerpoint/2010/main" val="416943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0661E5-4376-5593-16DD-CD5E99B18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EBA04D-EFF2-7697-D194-F20E165B7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295008"/>
              </p:ext>
            </p:extLst>
          </p:nvPr>
        </p:nvGraphicFramePr>
        <p:xfrm>
          <a:off x="707149" y="1640669"/>
          <a:ext cx="7772400" cy="416752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146155">
                  <a:extLst>
                    <a:ext uri="{9D8B030D-6E8A-4147-A177-3AD203B41FA5}">
                      <a16:colId xmlns:a16="http://schemas.microsoft.com/office/drawing/2014/main" val="590194886"/>
                    </a:ext>
                  </a:extLst>
                </a:gridCol>
                <a:gridCol w="871327">
                  <a:extLst>
                    <a:ext uri="{9D8B030D-6E8A-4147-A177-3AD203B41FA5}">
                      <a16:colId xmlns:a16="http://schemas.microsoft.com/office/drawing/2014/main" val="384594281"/>
                    </a:ext>
                  </a:extLst>
                </a:gridCol>
                <a:gridCol w="959152">
                  <a:extLst>
                    <a:ext uri="{9D8B030D-6E8A-4147-A177-3AD203B41FA5}">
                      <a16:colId xmlns:a16="http://schemas.microsoft.com/office/drawing/2014/main" val="211665722"/>
                    </a:ext>
                  </a:extLst>
                </a:gridCol>
                <a:gridCol w="959152">
                  <a:extLst>
                    <a:ext uri="{9D8B030D-6E8A-4147-A177-3AD203B41FA5}">
                      <a16:colId xmlns:a16="http://schemas.microsoft.com/office/drawing/2014/main" val="4085962488"/>
                    </a:ext>
                  </a:extLst>
                </a:gridCol>
                <a:gridCol w="716181">
                  <a:extLst>
                    <a:ext uri="{9D8B030D-6E8A-4147-A177-3AD203B41FA5}">
                      <a16:colId xmlns:a16="http://schemas.microsoft.com/office/drawing/2014/main" val="2524032500"/>
                    </a:ext>
                  </a:extLst>
                </a:gridCol>
                <a:gridCol w="967672">
                  <a:extLst>
                    <a:ext uri="{9D8B030D-6E8A-4147-A177-3AD203B41FA5}">
                      <a16:colId xmlns:a16="http://schemas.microsoft.com/office/drawing/2014/main" val="889714688"/>
                    </a:ext>
                  </a:extLst>
                </a:gridCol>
                <a:gridCol w="979767">
                  <a:extLst>
                    <a:ext uri="{9D8B030D-6E8A-4147-A177-3AD203B41FA5}">
                      <a16:colId xmlns:a16="http://schemas.microsoft.com/office/drawing/2014/main" val="2030091904"/>
                    </a:ext>
                  </a:extLst>
                </a:gridCol>
                <a:gridCol w="1172994">
                  <a:extLst>
                    <a:ext uri="{9D8B030D-6E8A-4147-A177-3AD203B41FA5}">
                      <a16:colId xmlns:a16="http://schemas.microsoft.com/office/drawing/2014/main" val="795975085"/>
                    </a:ext>
                  </a:extLst>
                </a:gridCol>
              </a:tblGrid>
              <a:tr h="343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Metric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MD ‘21-’22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MD ‘22-’23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MD 23-24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 ’</a:t>
                      </a: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23-24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 ’</a:t>
                      </a: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23-24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 ’</a:t>
                      </a: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23-24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Best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44355705"/>
                  </a:ext>
                </a:extLst>
              </a:tr>
              <a:tr h="1201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Non-Agricultural Employment Growth: Jobs Added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68,800 jobs added 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ker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37 ↓</a:t>
                      </a:r>
                    </a:p>
                    <a:p>
                      <a:pPr marL="228600" marR="0" indent="-228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lain" startAt="37"/>
                      </a:pP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16,200 jobs added 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kern="0" dirty="0">
                          <a:solidFill>
                            <a:schemeClr val="accent6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28 </a:t>
                      </a:r>
                      <a:r>
                        <a:rPr lang="en-US" sz="1100" b="0" kern="0" dirty="0">
                          <a:solidFill>
                            <a:schemeClr val="accent6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↑</a:t>
                      </a:r>
                      <a:endParaRPr lang="en-US" sz="1100" b="1" kern="0" dirty="0">
                        <a:solidFill>
                          <a:schemeClr val="accent6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24,800 jobs added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68,500</a:t>
                      </a:r>
                      <a:b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jobs added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100,900</a:t>
                      </a:r>
                      <a:b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jobs added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46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4500</a:t>
                      </a:r>
                      <a:b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jobs added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Texas; 310,400 jobs added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1714640"/>
                  </a:ext>
                </a:extLst>
              </a:tr>
              <a:tr h="1257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Non-Agricultural Employment Growth: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Growth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growth </a:t>
                      </a:r>
                      <a:br>
                        <a:rPr lang="en-US" sz="1100" kern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100" kern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= 2.6%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49 ↓</a:t>
                      </a:r>
                    </a:p>
                    <a:p>
                      <a:pPr marL="228600" marR="0" indent="-228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lain" startAt="49"/>
                      </a:pP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growth</a:t>
                      </a:r>
                      <a:br>
                        <a:rPr lang="en-US" sz="11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1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= 0.6%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00" dirty="0">
                          <a:solidFill>
                            <a:schemeClr val="accent6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</a:t>
                      </a:r>
                      <a:r>
                        <a:rPr lang="en-US" sz="1100" b="0" kern="100" dirty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41 </a:t>
                      </a:r>
                      <a:r>
                        <a:rPr lang="en-US" sz="1100" b="0" kern="0" dirty="0">
                          <a:solidFill>
                            <a:schemeClr val="accent6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↑</a:t>
                      </a:r>
                      <a:endParaRPr lang="en-US" sz="1100" b="1" kern="0" dirty="0">
                        <a:solidFill>
                          <a:schemeClr val="accent6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100" b="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growth </a:t>
                      </a:r>
                      <a:b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= 0.9%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19th  </a:t>
                      </a:r>
                      <a:b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growth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1.6% </a:t>
                      </a:r>
                      <a:b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growth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39 </a:t>
                      </a:r>
                      <a:b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growth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0.9% </a:t>
                      </a:r>
                      <a:b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Montana; 3.3% growth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7302280"/>
                  </a:ext>
                </a:extLst>
              </a:tr>
              <a:tr h="6426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3-Year Compound </a:t>
                      </a:r>
                      <a:b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Growth Rate (July ‘24)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48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32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nd</a:t>
                      </a: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Nebraska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659577"/>
                  </a:ext>
                </a:extLst>
              </a:tr>
              <a:tr h="6426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Labor Force Participation Rates (July ’24)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65.5%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66.1%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28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62.9%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39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59.7%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North Dakota, 68.9%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987017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A416C2B3-090E-9D4B-FED8-983662CA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6680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77"/>
              </a:rPr>
              <a:t>Non-Agricultural Employment</a:t>
            </a:r>
            <a:b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77"/>
              </a:rPr>
            </a:b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77"/>
              </a:rPr>
              <a:t>(September 23-September 24) </a:t>
            </a:r>
            <a:endParaRPr lang="en-US" sz="4000" i="1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420BBF-CC52-02A9-B33C-5BBDCB75B723}"/>
              </a:ext>
            </a:extLst>
          </p:cNvPr>
          <p:cNvSpPr txBox="1"/>
          <p:nvPr/>
        </p:nvSpPr>
        <p:spPr>
          <a:xfrm>
            <a:off x="685800" y="6336165"/>
            <a:ext cx="106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U.S. Bureau of Labor Statistics, July 2024; Sept 2024;  Federal Reserve Bank, 2024; U.S. News, 2024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BA296B-8E87-56B9-B730-0F251DFE4B27}"/>
              </a:ext>
            </a:extLst>
          </p:cNvPr>
          <p:cNvSpPr txBox="1"/>
          <p:nvPr/>
        </p:nvSpPr>
        <p:spPr>
          <a:xfrm>
            <a:off x="9712082" y="1392957"/>
            <a:ext cx="2175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41</a:t>
            </a:r>
            <a:r>
              <a:rPr lang="en-US" sz="2000" i="1" baseline="30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</a:t>
            </a: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percent job growth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55DF1E-42CA-354A-D2DC-8FB240F79B19}"/>
              </a:ext>
            </a:extLst>
          </p:cNvPr>
          <p:cNvSpPr txBox="1"/>
          <p:nvPr/>
        </p:nvSpPr>
        <p:spPr>
          <a:xfrm>
            <a:off x="9712082" y="499639"/>
            <a:ext cx="2175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MD 28</a:t>
            </a:r>
            <a:r>
              <a:rPr lang="en-US" sz="2400" b="1" baseline="30000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overall</a:t>
            </a:r>
          </a:p>
        </p:txBody>
      </p:sp>
    </p:spTree>
    <p:extLst>
      <p:ext uri="{BB962C8B-B14F-4D97-AF65-F5344CB8AC3E}">
        <p14:creationId xmlns:p14="http://schemas.microsoft.com/office/powerpoint/2010/main" val="2225027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0661E5-4376-5593-16DD-CD5E99B18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EBA04D-EFF2-7697-D194-F20E165B7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693156"/>
              </p:ext>
            </p:extLst>
          </p:nvPr>
        </p:nvGraphicFramePr>
        <p:xfrm>
          <a:off x="685800" y="1679068"/>
          <a:ext cx="8188081" cy="282227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359906">
                  <a:extLst>
                    <a:ext uri="{9D8B030D-6E8A-4147-A177-3AD203B41FA5}">
                      <a16:colId xmlns:a16="http://schemas.microsoft.com/office/drawing/2014/main" val="590194886"/>
                    </a:ext>
                  </a:extLst>
                </a:gridCol>
                <a:gridCol w="1138028">
                  <a:extLst>
                    <a:ext uri="{9D8B030D-6E8A-4147-A177-3AD203B41FA5}">
                      <a16:colId xmlns:a16="http://schemas.microsoft.com/office/drawing/2014/main" val="2853713986"/>
                    </a:ext>
                  </a:extLst>
                </a:gridCol>
                <a:gridCol w="1138028">
                  <a:extLst>
                    <a:ext uri="{9D8B030D-6E8A-4147-A177-3AD203B41FA5}">
                      <a16:colId xmlns:a16="http://schemas.microsoft.com/office/drawing/2014/main" val="4085962488"/>
                    </a:ext>
                  </a:extLst>
                </a:gridCol>
                <a:gridCol w="849744">
                  <a:extLst>
                    <a:ext uri="{9D8B030D-6E8A-4147-A177-3AD203B41FA5}">
                      <a16:colId xmlns:a16="http://schemas.microsoft.com/office/drawing/2014/main" val="2524032500"/>
                    </a:ext>
                  </a:extLst>
                </a:gridCol>
                <a:gridCol w="1148137">
                  <a:extLst>
                    <a:ext uri="{9D8B030D-6E8A-4147-A177-3AD203B41FA5}">
                      <a16:colId xmlns:a16="http://schemas.microsoft.com/office/drawing/2014/main" val="889714688"/>
                    </a:ext>
                  </a:extLst>
                </a:gridCol>
                <a:gridCol w="1162488">
                  <a:extLst>
                    <a:ext uri="{9D8B030D-6E8A-4147-A177-3AD203B41FA5}">
                      <a16:colId xmlns:a16="http://schemas.microsoft.com/office/drawing/2014/main" val="2030091904"/>
                    </a:ext>
                  </a:extLst>
                </a:gridCol>
                <a:gridCol w="1391750">
                  <a:extLst>
                    <a:ext uri="{9D8B030D-6E8A-4147-A177-3AD203B41FA5}">
                      <a16:colId xmlns:a16="http://schemas.microsoft.com/office/drawing/2014/main" val="795975085"/>
                    </a:ext>
                  </a:extLst>
                </a:gridCol>
              </a:tblGrid>
              <a:tr h="343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Metric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MD 13-23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MD 13-23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 ’</a:t>
                      </a:r>
                      <a:r>
                        <a:rPr lang="en-US" sz="11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13-23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 ’</a:t>
                      </a:r>
                      <a:r>
                        <a:rPr lang="en-US" sz="11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13-23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 ’1</a:t>
                      </a:r>
                      <a:r>
                        <a:rPr lang="en-US" sz="11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3-23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Best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44355705"/>
                  </a:ext>
                </a:extLst>
              </a:tr>
              <a:tr h="1201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Non-Agricultural Employment Growth: Jobs Added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28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155,000 jobs added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kern="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 ↓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139,000 jobs added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451,800</a:t>
                      </a:r>
                      <a:b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jobs added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398,900</a:t>
                      </a:r>
                      <a:b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jobs added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38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;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50,800</a:t>
                      </a:r>
                      <a:b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jobs added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Texas; 2,601,400 jobs added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1714640"/>
                  </a:ext>
                </a:extLst>
              </a:tr>
              <a:tr h="1257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Non-Agricultural Employment Growth: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Growth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34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6.0% growth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39</a:t>
                      </a:r>
                      <a:r>
                        <a:rPr lang="en-US" sz="1100" b="1" kern="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↓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growth </a:t>
                      </a:r>
                      <a:b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5.3%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</a:t>
                      </a:r>
                      <a:b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growth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11.9% </a:t>
                      </a:r>
                      <a:b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34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growth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;</a:t>
                      </a:r>
                      <a:b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growth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11.5% </a:t>
                      </a:r>
                      <a:b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Idaho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33.3% growth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7302280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A416C2B3-090E-9D4B-FED8-983662CA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6680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77"/>
              </a:rPr>
              <a:t>Non-Agricultural Employment</a:t>
            </a:r>
            <a:b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77"/>
              </a:rPr>
            </a:b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77"/>
              </a:rPr>
              <a:t>(2014-2024)</a:t>
            </a:r>
            <a:endParaRPr lang="en-US" sz="4000" i="1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420BBF-CC52-02A9-B33C-5BBDCB75B723}"/>
              </a:ext>
            </a:extLst>
          </p:cNvPr>
          <p:cNvSpPr txBox="1"/>
          <p:nvPr/>
        </p:nvSpPr>
        <p:spPr>
          <a:xfrm>
            <a:off x="685800" y="6336165"/>
            <a:ext cx="106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U.S. Bureau of Labor Statistics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BA296B-8E87-56B9-B730-0F251DFE4B27}"/>
              </a:ext>
            </a:extLst>
          </p:cNvPr>
          <p:cNvSpPr txBox="1"/>
          <p:nvPr/>
        </p:nvSpPr>
        <p:spPr>
          <a:xfrm>
            <a:off x="9712082" y="1392957"/>
            <a:ext cx="2175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39</a:t>
            </a:r>
            <a:r>
              <a:rPr lang="en-US" sz="2000" i="1" baseline="30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percent job growth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55DF1E-42CA-354A-D2DC-8FB240F79B19}"/>
              </a:ext>
            </a:extLst>
          </p:cNvPr>
          <p:cNvSpPr txBox="1"/>
          <p:nvPr/>
        </p:nvSpPr>
        <p:spPr>
          <a:xfrm>
            <a:off x="9712082" y="499639"/>
            <a:ext cx="2175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MD 30</a:t>
            </a:r>
            <a:r>
              <a:rPr lang="en-US" sz="2400" b="1" baseline="30000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overall</a:t>
            </a:r>
          </a:p>
        </p:txBody>
      </p:sp>
    </p:spTree>
    <p:extLst>
      <p:ext uri="{BB962C8B-B14F-4D97-AF65-F5344CB8AC3E}">
        <p14:creationId xmlns:p14="http://schemas.microsoft.com/office/powerpoint/2010/main" val="2234067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FA640-8C66-AE9D-5F9F-FF9A2588A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D640A6FE-F0BA-5950-BF11-3251FCDB4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9E19FF-9737-43BE-7B99-735B94F88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0" y="431503"/>
            <a:ext cx="9151180" cy="5083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FF702E-08E7-5737-C85C-4F9B7292253D}"/>
              </a:ext>
            </a:extLst>
          </p:cNvPr>
          <p:cNvSpPr txBox="1"/>
          <p:nvPr/>
        </p:nvSpPr>
        <p:spPr>
          <a:xfrm>
            <a:off x="242740" y="6287923"/>
            <a:ext cx="106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Courtesy of presentation by Anirban Basu, Sage Policy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09B3BF-51B1-DF20-98B3-BE2FCDB3E006}"/>
              </a:ext>
            </a:extLst>
          </p:cNvPr>
          <p:cNvSpPr txBox="1"/>
          <p:nvPr/>
        </p:nvSpPr>
        <p:spPr>
          <a:xfrm>
            <a:off x="9636660" y="466306"/>
            <a:ext cx="2175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Maryland lost 117,863 jobs between February 2020 and November 2024	</a:t>
            </a:r>
          </a:p>
        </p:txBody>
      </p:sp>
    </p:spTree>
    <p:extLst>
      <p:ext uri="{BB962C8B-B14F-4D97-AF65-F5344CB8AC3E}">
        <p14:creationId xmlns:p14="http://schemas.microsoft.com/office/powerpoint/2010/main" val="2421431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C15E3E9A-B004-8B23-1019-EBDD0674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" y="-87923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416C2B3-090E-9D4B-FED8-983662CA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4" y="365125"/>
            <a:ext cx="8982075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The Worker Shortage Across America </a:t>
            </a:r>
            <a:r>
              <a:rPr lang="en-US" sz="320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(September 2023)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8B45C-4FCD-68D1-9FE7-1A794BD6CE00}"/>
              </a:ext>
            </a:extLst>
          </p:cNvPr>
          <p:cNvSpPr txBox="1"/>
          <p:nvPr/>
        </p:nvSpPr>
        <p:spPr>
          <a:xfrm>
            <a:off x="7683334" y="6336165"/>
            <a:ext cx="367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/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U.S. Census Bureau; Pew Trusts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B7D98B-031E-21E0-10EB-32E75D18F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84" y="1916706"/>
            <a:ext cx="6603464" cy="41934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130811-7CDA-5CC7-2F06-E16F196700A2}"/>
              </a:ext>
            </a:extLst>
          </p:cNvPr>
          <p:cNvSpPr txBox="1"/>
          <p:nvPr/>
        </p:nvSpPr>
        <p:spPr>
          <a:xfrm>
            <a:off x="8026520" y="1817801"/>
            <a:ext cx="416548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Maryland's Worker Shortage Index</a:t>
            </a:r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0.33  </a:t>
            </a:r>
            <a:b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T America"/>
              </a:rPr>
              <a:t>Maryland has 33 available workers for every 100 open jobs</a:t>
            </a:r>
            <a:endParaRPr lang="en-US" sz="2000" b="1" i="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br>
              <a:rPr lang="en-US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Job Openings: 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165,000</a:t>
            </a:r>
            <a:endParaRPr lang="en-US" sz="2000" b="0" i="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Unemployed Workers: 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54,778</a:t>
            </a:r>
            <a:endParaRPr lang="en-US" sz="2000" b="0" i="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000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Labor Force Participation Rate: 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65.3</a:t>
            </a:r>
            <a:endParaRPr lang="en-US" sz="2000" b="0" i="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1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C15E3E9A-B004-8B23-1019-EBDD0674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416C2B3-090E-9D4B-FED8-983662CA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4" y="365125"/>
            <a:ext cx="8982075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Understanding Where We Rank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1725C1-CCED-B9CF-BB60-C6897A6BC781}"/>
              </a:ext>
            </a:extLst>
          </p:cNvPr>
          <p:cNvSpPr txBox="1">
            <a:spLocks/>
          </p:cNvSpPr>
          <p:nvPr/>
        </p:nvSpPr>
        <p:spPr>
          <a:xfrm>
            <a:off x="2407751" y="1901702"/>
            <a:ext cx="7801478" cy="46832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Business Friendliness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Population Trends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Tax Environment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Business &amp; Job Growth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Transportation &amp; Infrastructure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Energy Costs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GDP Data 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5C9E9B5-2BD7-0237-51BF-DA35A6E134BD}"/>
              </a:ext>
            </a:extLst>
          </p:cNvPr>
          <p:cNvSpPr txBox="1">
            <a:spLocks/>
          </p:cNvSpPr>
          <p:nvPr/>
        </p:nvSpPr>
        <p:spPr>
          <a:xfrm>
            <a:off x="6898789" y="1901701"/>
            <a:ext cx="4775468" cy="4621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39252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43B02-0F08-7818-4734-66641C835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74C0509F-059D-43D0-3576-8623C1BC0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DC56F241-793D-C8E9-236C-EEE8D691F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3" y="2307670"/>
            <a:ext cx="8982075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Transportation &amp; Infrastructure </a:t>
            </a:r>
          </a:p>
        </p:txBody>
      </p:sp>
    </p:spTree>
    <p:extLst>
      <p:ext uri="{BB962C8B-B14F-4D97-AF65-F5344CB8AC3E}">
        <p14:creationId xmlns:p14="http://schemas.microsoft.com/office/powerpoint/2010/main" val="45256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C15E3E9A-B004-8B23-1019-EBDD0674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416C2B3-090E-9D4B-FED8-983662CA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4" y="365125"/>
            <a:ext cx="8982075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The Critical Role of </a:t>
            </a:r>
            <a:r>
              <a:rPr lang="en-US" b="1" dirty="0" err="1">
                <a:solidFill>
                  <a:schemeClr val="bg1"/>
                </a:solidFill>
                <a:latin typeface="Lato" panose="020F0502020204030203" pitchFamily="34" charset="77"/>
              </a:rPr>
              <a:t>Transporation</a:t>
            </a:r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15E4139-B5D5-7675-0E91-D1023BCF9E51}"/>
              </a:ext>
            </a:extLst>
          </p:cNvPr>
          <p:cNvSpPr txBox="1">
            <a:spLocks/>
          </p:cNvSpPr>
          <p:nvPr/>
        </p:nvSpPr>
        <p:spPr>
          <a:xfrm>
            <a:off x="1125416" y="1871581"/>
            <a:ext cx="10380784" cy="4621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77"/>
              </a:rPr>
              <a:t>Why it Matters: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77"/>
              </a:rPr>
              <a:t>Economic Growth: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 Reliable transportation systems enhance business operations and access to markets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77"/>
              </a:rPr>
              <a:t>Quality of Life: 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Efficient transport reduces commute times and improves overall living standards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77"/>
              </a:rPr>
              <a:t>Competitiveness: 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77"/>
              </a:rPr>
              <a:t>Well-developed infrastructure attracts businesses and supports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3829268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red and orange gradient&#10;&#10;Description automatically generated">
            <a:extLst>
              <a:ext uri="{FF2B5EF4-FFF2-40B4-BE49-F238E27FC236}">
                <a16:creationId xmlns:a16="http://schemas.microsoft.com/office/drawing/2014/main" id="{1787BB74-AE9B-4891-2E66-9A9922FD5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A18323-FF1E-F711-E1EA-866272C0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43"/>
          <a:stretch/>
        </p:blipFill>
        <p:spPr>
          <a:xfrm>
            <a:off x="917799" y="1690688"/>
            <a:ext cx="10356401" cy="37889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322DD-6D1E-4E2C-4186-7BC58539EC77}"/>
              </a:ext>
            </a:extLst>
          </p:cNvPr>
          <p:cNvSpPr txBox="1"/>
          <p:nvPr/>
        </p:nvSpPr>
        <p:spPr>
          <a:xfrm>
            <a:off x="4227616" y="6336165"/>
            <a:ext cx="7126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/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2020 Report Card for America’s Infrastructure, American Society of Civil Engineers  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2589F594-D627-EEC2-C4C9-DA67F741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Maryland's Infrastructure Report Card</a:t>
            </a:r>
          </a:p>
        </p:txBody>
      </p:sp>
    </p:spTree>
    <p:extLst>
      <p:ext uri="{BB962C8B-B14F-4D97-AF65-F5344CB8AC3E}">
        <p14:creationId xmlns:p14="http://schemas.microsoft.com/office/powerpoint/2010/main" val="1086126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0661E5-4376-5593-16DD-CD5E99B18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416C2B3-090E-9D4B-FED8-983662CA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6680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77"/>
              </a:rPr>
              <a:t>State Roadway Expenditures, ‘21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420BBF-CC52-02A9-B33C-5BBDCB75B723}"/>
              </a:ext>
            </a:extLst>
          </p:cNvPr>
          <p:cNvSpPr txBox="1"/>
          <p:nvPr/>
        </p:nvSpPr>
        <p:spPr>
          <a:xfrm>
            <a:off x="685800" y="6336165"/>
            <a:ext cx="106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U.S. Department of Transportation, 2021; Bureau of Transportation Statistics.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BA296B-8E87-56B9-B730-0F251DFE4B27}"/>
              </a:ext>
            </a:extLst>
          </p:cNvPr>
          <p:cNvSpPr txBox="1"/>
          <p:nvPr/>
        </p:nvSpPr>
        <p:spPr>
          <a:xfrm>
            <a:off x="9712082" y="1392957"/>
            <a:ext cx="217511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26</a:t>
            </a:r>
            <a:r>
              <a:rPr lang="en-US" sz="2000" i="1" baseline="30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road maintenance spend, p.c.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38</a:t>
            </a:r>
            <a:r>
              <a:rPr lang="en-US" sz="2000" i="1" baseline="30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capital, per capita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55DF1E-42CA-354A-D2DC-8FB240F79B19}"/>
              </a:ext>
            </a:extLst>
          </p:cNvPr>
          <p:cNvSpPr txBox="1"/>
          <p:nvPr/>
        </p:nvSpPr>
        <p:spPr>
          <a:xfrm>
            <a:off x="9712082" y="499639"/>
            <a:ext cx="2175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MD 37</a:t>
            </a:r>
            <a:r>
              <a:rPr lang="en-US" sz="2400" b="1" baseline="30000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in road spend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878317-2357-4BE1-0BAF-CD28CCB6F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971509"/>
              </p:ext>
            </p:extLst>
          </p:nvPr>
        </p:nvGraphicFramePr>
        <p:xfrm>
          <a:off x="685800" y="1633066"/>
          <a:ext cx="7772401" cy="452340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193600">
                  <a:extLst>
                    <a:ext uri="{9D8B030D-6E8A-4147-A177-3AD203B41FA5}">
                      <a16:colId xmlns:a16="http://schemas.microsoft.com/office/drawing/2014/main" val="590194886"/>
                    </a:ext>
                  </a:extLst>
                </a:gridCol>
                <a:gridCol w="918141">
                  <a:extLst>
                    <a:ext uri="{9D8B030D-6E8A-4147-A177-3AD203B41FA5}">
                      <a16:colId xmlns:a16="http://schemas.microsoft.com/office/drawing/2014/main" val="384594281"/>
                    </a:ext>
                  </a:extLst>
                </a:gridCol>
                <a:gridCol w="1075959">
                  <a:extLst>
                    <a:ext uri="{9D8B030D-6E8A-4147-A177-3AD203B41FA5}">
                      <a16:colId xmlns:a16="http://schemas.microsoft.com/office/drawing/2014/main" val="211665722"/>
                    </a:ext>
                  </a:extLst>
                </a:gridCol>
                <a:gridCol w="1125883">
                  <a:extLst>
                    <a:ext uri="{9D8B030D-6E8A-4147-A177-3AD203B41FA5}">
                      <a16:colId xmlns:a16="http://schemas.microsoft.com/office/drawing/2014/main" val="2524032500"/>
                    </a:ext>
                  </a:extLst>
                </a:gridCol>
                <a:gridCol w="1135603">
                  <a:extLst>
                    <a:ext uri="{9D8B030D-6E8A-4147-A177-3AD203B41FA5}">
                      <a16:colId xmlns:a16="http://schemas.microsoft.com/office/drawing/2014/main" val="889714688"/>
                    </a:ext>
                  </a:extLst>
                </a:gridCol>
                <a:gridCol w="1010881">
                  <a:extLst>
                    <a:ext uri="{9D8B030D-6E8A-4147-A177-3AD203B41FA5}">
                      <a16:colId xmlns:a16="http://schemas.microsoft.com/office/drawing/2014/main" val="2030091904"/>
                    </a:ext>
                  </a:extLst>
                </a:gridCol>
                <a:gridCol w="1312334">
                  <a:extLst>
                    <a:ext uri="{9D8B030D-6E8A-4147-A177-3AD203B41FA5}">
                      <a16:colId xmlns:a16="http://schemas.microsoft.com/office/drawing/2014/main" val="795975085"/>
                    </a:ext>
                  </a:extLst>
                </a:gridCol>
              </a:tblGrid>
              <a:tr h="81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Metric</a:t>
                      </a:r>
                      <a:endParaRPr lang="en-US" sz="1200" kern="10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MD ‘20</a:t>
                      </a:r>
                      <a:endParaRPr lang="en-US" sz="1200" kern="10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MD ‘21</a:t>
                      </a:r>
                      <a:endParaRPr lang="en-US" sz="1200" kern="10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 ‘21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 ‘21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 ‘21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Best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44355705"/>
                  </a:ext>
                </a:extLst>
              </a:tr>
              <a:tr h="573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Total Revenue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State + Local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$78,310,789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$101,680,189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$135,480,993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$209,709,429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$20,239,971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0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7997387"/>
                  </a:ext>
                </a:extLst>
              </a:tr>
              <a:tr h="573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Expenditures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State + Local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$81,013,527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$84,783,324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$104,653,764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$176,924,751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$14,478,840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3064742"/>
                  </a:ext>
                </a:extLst>
              </a:tr>
              <a:tr h="995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Total per capita road spending</a:t>
                      </a:r>
                      <a:endParaRPr lang="en-US" sz="1200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37</a:t>
                      </a:r>
                      <a:r>
                        <a:rPr lang="en-US" sz="1200" kern="0" baseline="3000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$285</a:t>
                      </a:r>
                      <a:endParaRPr lang="en-US" sz="1200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38</a:t>
                      </a:r>
                      <a:r>
                        <a:rPr lang="en-US" sz="1200" b="1" kern="0" baseline="300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th</a:t>
                      </a: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 </a:t>
                      </a: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77"/>
                        </a:rPr>
                        <a:t>↓</a:t>
                      </a:r>
                      <a:endParaRPr lang="en-US" sz="1200" b="1" kern="100" dirty="0">
                        <a:solidFill>
                          <a:srgbClr val="FF0000"/>
                        </a:solidFill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$291</a:t>
                      </a:r>
                      <a:endParaRPr lang="en-US" sz="1200" b="1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$461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26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$436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nd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$1,104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Alaska ($1,253)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2539804"/>
                  </a:ext>
                </a:extLst>
              </a:tr>
              <a:tr h="7467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Capital per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capita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$271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39</a:t>
                      </a:r>
                      <a:r>
                        <a:rPr lang="en-US" sz="1200" b="1" kern="100" baseline="300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th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 </a:t>
                      </a: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77"/>
                        </a:rPr>
                        <a:t>↓</a:t>
                      </a:r>
                      <a:endParaRPr lang="en-US" sz="1200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$210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35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33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rd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$497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Alaska ($956); </a:t>
                      </a:r>
                      <a:r>
                        <a:rPr lang="en-US" sz="1200" b="0" kern="100" dirty="0"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More than 3x Maryland’s spend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6450293"/>
                  </a:ext>
                </a:extLst>
              </a:tr>
              <a:tr h="871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Per capita road maintenance spending</a:t>
                      </a:r>
                      <a:endParaRPr lang="en-US" sz="1200" kern="100" dirty="0">
                        <a:effectLst/>
                        <a:latin typeface="Lato" panose="020F0502020204030203" pitchFamily="34" charset="77"/>
                        <a:ea typeface="Lato"/>
                        <a:cs typeface="Lato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48</a:t>
                      </a:r>
                      <a:r>
                        <a:rPr lang="en-US" sz="1200" kern="0" baseline="3000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endParaRPr lang="en-US" sz="1200" kern="0" dirty="0">
                        <a:solidFill>
                          <a:srgbClr val="1C1917"/>
                        </a:solidFill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$14</a:t>
                      </a:r>
                      <a:endParaRPr lang="en-US" sz="1200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27</a:t>
                      </a:r>
                      <a:r>
                        <a:rPr lang="en-US" sz="1200" b="1" kern="0" baseline="30000" dirty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th</a:t>
                      </a:r>
                      <a:r>
                        <a:rPr lang="en-US" sz="1200" b="1" kern="0" dirty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 </a:t>
                      </a:r>
                      <a:r>
                        <a:rPr lang="en-US" sz="1200" b="1" kern="0" dirty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77"/>
                        </a:rPr>
                        <a:t>↑</a:t>
                      </a:r>
                      <a:endParaRPr lang="en-US" sz="1200" kern="0" dirty="0">
                        <a:solidFill>
                          <a:srgbClr val="1C1917"/>
                        </a:solidFill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$81 </a:t>
                      </a:r>
                      <a:endParaRPr lang="en-US" sz="1200" b="1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$607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Delaware ($607);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More than 7x Maryland’s spend</a:t>
                      </a:r>
                      <a:endParaRPr lang="en-US" sz="1200" b="0" kern="100" dirty="0">
                        <a:effectLst/>
                        <a:latin typeface="Lato" panose="020F0502020204030203" pitchFamily="34" charset="77"/>
                        <a:ea typeface="Lato"/>
                        <a:cs typeface="Lat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4976718"/>
                  </a:ext>
                </a:extLst>
              </a:tr>
              <a:tr h="4776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Percentage of Acceptable Miles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45</a:t>
                      </a:r>
                      <a:r>
                        <a:rPr lang="en-US" sz="1200" b="1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70.29%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29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82.26%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42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nd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73.82%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26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83.74%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Alabama;</a:t>
                      </a:r>
                      <a:br>
                        <a:rPr lang="en-US" sz="1200" b="0" kern="100" dirty="0"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</a:br>
                      <a:r>
                        <a:rPr lang="en-US" sz="1200" b="0" kern="100" dirty="0">
                          <a:effectLst/>
                          <a:latin typeface="Lato" panose="020F0502020204030203" pitchFamily="34" charset="77"/>
                          <a:ea typeface="Lato"/>
                          <a:cs typeface="Lato"/>
                        </a:rPr>
                        <a:t>U.S. Percentage was 81.70%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8828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492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0661E5-4376-5593-16DD-CD5E99B18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416C2B3-090E-9D4B-FED8-983662CA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5794"/>
            <a:ext cx="106680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77"/>
              </a:rPr>
              <a:t>Commute Times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420BBF-CC52-02A9-B33C-5BBDCB75B723}"/>
              </a:ext>
            </a:extLst>
          </p:cNvPr>
          <p:cNvSpPr txBox="1"/>
          <p:nvPr/>
        </p:nvSpPr>
        <p:spPr>
          <a:xfrm>
            <a:off x="685800" y="6336165"/>
            <a:ext cx="106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U.S. Census, 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55DF1E-42CA-354A-D2DC-8FB240F79B19}"/>
              </a:ext>
            </a:extLst>
          </p:cNvPr>
          <p:cNvSpPr txBox="1"/>
          <p:nvPr/>
        </p:nvSpPr>
        <p:spPr>
          <a:xfrm>
            <a:off x="9712082" y="499639"/>
            <a:ext cx="217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MD 3</a:t>
            </a:r>
            <a:r>
              <a:rPr lang="en-US" sz="2400" b="1" baseline="30000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rd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longest commutes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6B44D5-38E0-6765-93F0-3FDE4831C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821714"/>
              </p:ext>
            </p:extLst>
          </p:nvPr>
        </p:nvGraphicFramePr>
        <p:xfrm>
          <a:off x="800096" y="1166418"/>
          <a:ext cx="7772403" cy="296933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094401">
                  <a:extLst>
                    <a:ext uri="{9D8B030D-6E8A-4147-A177-3AD203B41FA5}">
                      <a16:colId xmlns:a16="http://schemas.microsoft.com/office/drawing/2014/main" val="590194886"/>
                    </a:ext>
                  </a:extLst>
                </a:gridCol>
                <a:gridCol w="808814">
                  <a:extLst>
                    <a:ext uri="{9D8B030D-6E8A-4147-A177-3AD203B41FA5}">
                      <a16:colId xmlns:a16="http://schemas.microsoft.com/office/drawing/2014/main" val="384594281"/>
                    </a:ext>
                  </a:extLst>
                </a:gridCol>
                <a:gridCol w="925550">
                  <a:extLst>
                    <a:ext uri="{9D8B030D-6E8A-4147-A177-3AD203B41FA5}">
                      <a16:colId xmlns:a16="http://schemas.microsoft.com/office/drawing/2014/main" val="211665722"/>
                    </a:ext>
                  </a:extLst>
                </a:gridCol>
                <a:gridCol w="897479">
                  <a:extLst>
                    <a:ext uri="{9D8B030D-6E8A-4147-A177-3AD203B41FA5}">
                      <a16:colId xmlns:a16="http://schemas.microsoft.com/office/drawing/2014/main" val="3670564087"/>
                    </a:ext>
                  </a:extLst>
                </a:gridCol>
                <a:gridCol w="897479">
                  <a:extLst>
                    <a:ext uri="{9D8B030D-6E8A-4147-A177-3AD203B41FA5}">
                      <a16:colId xmlns:a16="http://schemas.microsoft.com/office/drawing/2014/main" val="2524032500"/>
                    </a:ext>
                  </a:extLst>
                </a:gridCol>
                <a:gridCol w="976431">
                  <a:extLst>
                    <a:ext uri="{9D8B030D-6E8A-4147-A177-3AD203B41FA5}">
                      <a16:colId xmlns:a16="http://schemas.microsoft.com/office/drawing/2014/main" val="889714688"/>
                    </a:ext>
                  </a:extLst>
                </a:gridCol>
                <a:gridCol w="988637">
                  <a:extLst>
                    <a:ext uri="{9D8B030D-6E8A-4147-A177-3AD203B41FA5}">
                      <a16:colId xmlns:a16="http://schemas.microsoft.com/office/drawing/2014/main" val="2030091904"/>
                    </a:ext>
                  </a:extLst>
                </a:gridCol>
                <a:gridCol w="1183612">
                  <a:extLst>
                    <a:ext uri="{9D8B030D-6E8A-4147-A177-3AD203B41FA5}">
                      <a16:colId xmlns:a16="http://schemas.microsoft.com/office/drawing/2014/main" val="795975085"/>
                    </a:ext>
                  </a:extLst>
                </a:gridCol>
              </a:tblGrid>
              <a:tr h="450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Metric</a:t>
                      </a:r>
                      <a:endParaRPr lang="en-US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MD ‘21</a:t>
                      </a:r>
                      <a:endParaRPr lang="en-US" sz="12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MD ‘22</a:t>
                      </a:r>
                      <a:endParaRPr lang="en-US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MD ‘23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 ‘23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 ‘23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 ‘23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Best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44355705"/>
                  </a:ext>
                </a:extLst>
              </a:tr>
              <a:tr h="1987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Avg. commute time: D.C. Metro</a:t>
                      </a:r>
                      <a:endParaRPr lang="en-US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D.C. Metro: </a:t>
                      </a:r>
                      <a:br>
                        <a:rPr lang="en-US" sz="12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  <a:r>
                        <a:rPr lang="en-US" sz="1200" kern="0" baseline="3000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nd</a:t>
                      </a:r>
                      <a:r>
                        <a:rPr lang="en-US" sz="12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longest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31.9 min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Balt. Metro: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longest,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27.6 min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D.C. Metro:</a:t>
                      </a:r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r>
                        <a:rPr lang="en-US" sz="1200" b="1" kern="0" baseline="30000" dirty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rd</a:t>
                      </a:r>
                      <a:r>
                        <a:rPr lang="en-US" sz="1200" b="1" kern="0" dirty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longest </a:t>
                      </a:r>
                      <a:r>
                        <a:rPr lang="en-US" sz="1200" b="1" i="0" u="none" strike="noStrike" kern="0" noProof="0" dirty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↑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32.3 min</a:t>
                      </a:r>
                      <a:endParaRPr lang="en-US" sz="1200" b="1" kern="0" dirty="0">
                        <a:solidFill>
                          <a:srgbClr val="00B05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0" dirty="0">
                        <a:solidFill>
                          <a:srgbClr val="00B05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kern="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Balt. Metro:</a:t>
                      </a:r>
                      <a:endParaRPr lang="en-US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  <a:r>
                        <a:rPr lang="en-US" sz="1200" b="1" kern="0" baseline="300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longest </a:t>
                      </a:r>
                      <a:r>
                        <a:rPr lang="en-US" sz="1100" b="1" i="0" u="none" strike="noStrike" kern="0" noProof="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↓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29.0 min</a:t>
                      </a:r>
                      <a:endParaRPr lang="en-US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200" kern="0" dirty="0">
                        <a:solidFill>
                          <a:srgbClr val="1C1917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D.C. Metro:</a:t>
                      </a:r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A47D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r>
                        <a:rPr lang="en-US" sz="1200" b="1" kern="0" baseline="30000" dirty="0">
                          <a:solidFill>
                            <a:srgbClr val="A47D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rd</a:t>
                      </a:r>
                      <a:r>
                        <a:rPr lang="en-US" sz="1200" b="1" kern="0" dirty="0">
                          <a:solidFill>
                            <a:srgbClr val="A47D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longest --</a:t>
                      </a:r>
                      <a:endParaRPr lang="en-US" sz="1200" b="1" i="0" u="none" strike="noStrike" kern="0" noProof="0" dirty="0">
                        <a:solidFill>
                          <a:srgbClr val="00B05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32.7 min</a:t>
                      </a:r>
                      <a:endParaRPr lang="en-US" sz="1200" b="1" kern="0" dirty="0">
                        <a:solidFill>
                          <a:srgbClr val="00B05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0" dirty="0">
                        <a:solidFill>
                          <a:srgbClr val="00B05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kern="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Balt. Metro:</a:t>
                      </a:r>
                      <a:endParaRPr lang="en-US" sz="1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  <a:r>
                        <a:rPr lang="en-US" sz="1200" b="1" kern="0" baseline="300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longest </a:t>
                      </a:r>
                      <a:r>
                        <a:rPr lang="en-US" sz="1100" b="1" i="0" u="none" strike="noStrike" kern="0" noProof="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↓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29.7 min</a:t>
                      </a:r>
                      <a:endParaRPr lang="en-US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200" kern="0" dirty="0">
                        <a:solidFill>
                          <a:srgbClr val="1C1917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200" b="1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200" b="1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200" b="1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200" b="1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D.C. Metro: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r>
                        <a:rPr lang="en-US" sz="1200" kern="0" baseline="3000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rd</a:t>
                      </a:r>
                      <a:r>
                        <a:rPr lang="en-US" sz="12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longest, </a:t>
                      </a:r>
                      <a:r>
                        <a:rPr lang="en-US" sz="1200" b="0" i="0" u="none" strike="noStrike" kern="0" noProof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32.3 min</a:t>
                      </a:r>
                      <a:endParaRPr lang="en-US" sz="1200" kern="0" dirty="0">
                        <a:solidFill>
                          <a:srgbClr val="1C1917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Phila. Metro: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13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longest, 29.3 min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Pittsburgh Metro: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31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longest, 25.9 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Phila. Metro: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13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longest, </a:t>
                      </a:r>
                      <a:r>
                        <a:rPr lang="en-US" sz="1200" b="0" i="0" u="none" strike="noStrike" kern="100" noProof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29.3 min</a:t>
                      </a:r>
                      <a:endParaRPr lang="en-US" sz="12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Buffalo-Cheektowaga, NY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21.8 minute commute; D.C. Metro is 48% longer</a:t>
                      </a:r>
                      <a:endParaRPr lang="en-US" sz="1200" b="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08661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7D44D94-B978-3478-5499-BE57C75BABA6}"/>
              </a:ext>
            </a:extLst>
          </p:cNvPr>
          <p:cNvSpPr txBox="1"/>
          <p:nvPr/>
        </p:nvSpPr>
        <p:spPr>
          <a:xfrm>
            <a:off x="685800" y="4300649"/>
            <a:ext cx="7615991" cy="18048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0000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Calibri"/>
              </a:rPr>
              <a:t>According to U.S. News, Maryland is ranked 49</a:t>
            </a:r>
            <a:r>
              <a:rPr lang="en-US" sz="1600" kern="100" baseline="30000" dirty="0">
                <a:solidFill>
                  <a:srgbClr val="000000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Calibri"/>
              </a:rPr>
              <a:t>th</a:t>
            </a:r>
            <a:r>
              <a:rPr lang="en-US" sz="1600" kern="100" dirty="0">
                <a:solidFill>
                  <a:srgbClr val="000000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Calibri"/>
              </a:rPr>
              <a:t> in for </a:t>
            </a:r>
            <a:r>
              <a:rPr lang="en-US" sz="1600" kern="100" dirty="0">
                <a:solidFill>
                  <a:srgbClr val="000000"/>
                </a:solidFill>
                <a:latin typeface="Lato" panose="020F0502020204030203" pitchFamily="34" charset="77"/>
                <a:ea typeface="Calibri" panose="020F0502020204030204" pitchFamily="34" charset="0"/>
                <a:cs typeface="Calibri"/>
              </a:rPr>
              <a:t>c</a:t>
            </a:r>
            <a:r>
              <a:rPr lang="en-US" sz="1600" kern="100" dirty="0">
                <a:solidFill>
                  <a:srgbClr val="000000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Calibri"/>
              </a:rPr>
              <a:t>ommute </a:t>
            </a:r>
            <a:r>
              <a:rPr lang="en-US" sz="1600" kern="100" dirty="0">
                <a:solidFill>
                  <a:srgbClr val="000000"/>
                </a:solidFill>
                <a:latin typeface="Lato" panose="020F0502020204030203" pitchFamily="34" charset="77"/>
                <a:ea typeface="Calibri" panose="020F0502020204030204" pitchFamily="34" charset="0"/>
                <a:cs typeface="Calibri"/>
              </a:rPr>
              <a:t>t</a:t>
            </a:r>
            <a:r>
              <a:rPr lang="en-US" sz="1600" kern="100" dirty="0">
                <a:solidFill>
                  <a:srgbClr val="000000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Calibri"/>
              </a:rPr>
              <a:t>ime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0000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Calibri"/>
              </a:rPr>
              <a:t>Commute times worsened in 2023 across Maryland's major metro areas of Baltimore and Washington, D.C.   </a:t>
            </a:r>
            <a:r>
              <a:rPr lang="en-US" sz="1600" i="1" kern="100" dirty="0">
                <a:solidFill>
                  <a:srgbClr val="000000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Calibri"/>
              </a:rPr>
              <a:t>(Data is fro</a:t>
            </a:r>
            <a:r>
              <a:rPr lang="en-US" sz="1600" i="1" kern="100" dirty="0">
                <a:solidFill>
                  <a:srgbClr val="000000"/>
                </a:solidFill>
                <a:latin typeface="Lato" panose="020F0502020204030203" pitchFamily="34" charset="77"/>
                <a:ea typeface="Calibri" panose="020F0502020204030204" pitchFamily="34" charset="0"/>
                <a:cs typeface="Calibri"/>
              </a:rPr>
              <a:t>m pre-bridge collapse.)</a:t>
            </a:r>
            <a:endParaRPr lang="en-US" sz="1600" i="1" kern="100" dirty="0">
              <a:solidFill>
                <a:srgbClr val="000000"/>
              </a:solidFill>
              <a:effectLst/>
              <a:latin typeface="Lato" panose="020F0502020204030203" pitchFamily="34" charset="77"/>
              <a:ea typeface="Calibri" panose="020F0502020204030204" pitchFamily="34" charset="0"/>
              <a:cs typeface="Calibri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rgbClr val="000000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Calibri"/>
              </a:rPr>
              <a:t>Long, unreliable commutes in major metro areas lower worker productivity, hinder attraction of talent and make access to jobs difficult for workers lacking transport options</a:t>
            </a:r>
          </a:p>
        </p:txBody>
      </p:sp>
    </p:spTree>
    <p:extLst>
      <p:ext uri="{BB962C8B-B14F-4D97-AF65-F5344CB8AC3E}">
        <p14:creationId xmlns:p14="http://schemas.microsoft.com/office/powerpoint/2010/main" val="1931715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38896-7C46-84EC-976F-7087AF322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A3103FE6-8A66-9CEB-4BDE-AD5E09C01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339A9876-3930-6DF8-57FB-CBBFF060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968" y="2430219"/>
            <a:ext cx="8982075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Energy Costs</a:t>
            </a:r>
          </a:p>
        </p:txBody>
      </p:sp>
    </p:spTree>
    <p:extLst>
      <p:ext uri="{BB962C8B-B14F-4D97-AF65-F5344CB8AC3E}">
        <p14:creationId xmlns:p14="http://schemas.microsoft.com/office/powerpoint/2010/main" val="2754638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1A90C-67BF-09E3-240A-E990E2C65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23162-DB86-EFDB-47B3-218B0B108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8AB502B-B1A9-6134-D56F-3506491A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6680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77"/>
              </a:rPr>
              <a:t>Energy Costs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CE414-DB18-F542-B64B-7509F2E01619}"/>
              </a:ext>
            </a:extLst>
          </p:cNvPr>
          <p:cNvSpPr txBox="1"/>
          <p:nvPr/>
        </p:nvSpPr>
        <p:spPr>
          <a:xfrm>
            <a:off x="685800" y="6336165"/>
            <a:ext cx="106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U.S. Department of Energy, 2022 and 2023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BC12B7-0BE5-3A70-C320-EB06BC417264}"/>
              </a:ext>
            </a:extLst>
          </p:cNvPr>
          <p:cNvSpPr txBox="1"/>
          <p:nvPr/>
        </p:nvSpPr>
        <p:spPr>
          <a:xfrm>
            <a:off x="9712082" y="499639"/>
            <a:ext cx="2175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Maryland ranks 39</a:t>
            </a:r>
            <a:r>
              <a:rPr lang="en-US" sz="2000" i="1" baseline="30000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 in energy costs for industrial customers, 37</a:t>
            </a:r>
            <a:r>
              <a:rPr lang="en-US" sz="2000" i="1" baseline="30000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 for commercial, 35</a:t>
            </a:r>
            <a:r>
              <a:rPr lang="en-US" sz="2000" i="1" baseline="30000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 for retail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9BECAA-DD37-014F-5BC7-78B711899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166673"/>
              </p:ext>
            </p:extLst>
          </p:nvPr>
        </p:nvGraphicFramePr>
        <p:xfrm>
          <a:off x="685800" y="1633066"/>
          <a:ext cx="7772401" cy="276481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193600">
                  <a:extLst>
                    <a:ext uri="{9D8B030D-6E8A-4147-A177-3AD203B41FA5}">
                      <a16:colId xmlns:a16="http://schemas.microsoft.com/office/drawing/2014/main" val="590194886"/>
                    </a:ext>
                  </a:extLst>
                </a:gridCol>
                <a:gridCol w="816666">
                  <a:extLst>
                    <a:ext uri="{9D8B030D-6E8A-4147-A177-3AD203B41FA5}">
                      <a16:colId xmlns:a16="http://schemas.microsoft.com/office/drawing/2014/main" val="384594281"/>
                    </a:ext>
                  </a:extLst>
                </a:gridCol>
                <a:gridCol w="1291472">
                  <a:extLst>
                    <a:ext uri="{9D8B030D-6E8A-4147-A177-3AD203B41FA5}">
                      <a16:colId xmlns:a16="http://schemas.microsoft.com/office/drawing/2014/main" val="211665722"/>
                    </a:ext>
                  </a:extLst>
                </a:gridCol>
                <a:gridCol w="1011845">
                  <a:extLst>
                    <a:ext uri="{9D8B030D-6E8A-4147-A177-3AD203B41FA5}">
                      <a16:colId xmlns:a16="http://schemas.microsoft.com/office/drawing/2014/main" val="2524032500"/>
                    </a:ext>
                  </a:extLst>
                </a:gridCol>
                <a:gridCol w="1135603">
                  <a:extLst>
                    <a:ext uri="{9D8B030D-6E8A-4147-A177-3AD203B41FA5}">
                      <a16:colId xmlns:a16="http://schemas.microsoft.com/office/drawing/2014/main" val="889714688"/>
                    </a:ext>
                  </a:extLst>
                </a:gridCol>
                <a:gridCol w="1010881">
                  <a:extLst>
                    <a:ext uri="{9D8B030D-6E8A-4147-A177-3AD203B41FA5}">
                      <a16:colId xmlns:a16="http://schemas.microsoft.com/office/drawing/2014/main" val="2030091904"/>
                    </a:ext>
                  </a:extLst>
                </a:gridCol>
                <a:gridCol w="1312334">
                  <a:extLst>
                    <a:ext uri="{9D8B030D-6E8A-4147-A177-3AD203B41FA5}">
                      <a16:colId xmlns:a16="http://schemas.microsoft.com/office/drawing/2014/main" val="795975085"/>
                    </a:ext>
                  </a:extLst>
                </a:gridCol>
              </a:tblGrid>
              <a:tr h="785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Metric</a:t>
                      </a:r>
                      <a:endParaRPr lang="en-US" sz="1200" kern="10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MD ‘22</a:t>
                      </a:r>
                      <a:endParaRPr lang="en-US" sz="1200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MD ‘23</a:t>
                      </a:r>
                      <a:endParaRPr lang="en-US" sz="1200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 ‘23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 ‘23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 ‘23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Best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44355705"/>
                  </a:ext>
                </a:extLst>
              </a:tr>
              <a:tr h="573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Average Retail Price per </a:t>
                      </a:r>
                      <a:r>
                        <a:rPr lang="en-US" sz="1200" kern="100" dirty="0" err="1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for Industrial Customers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40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10.01 cents/</a:t>
                      </a:r>
                      <a:r>
                        <a:rPr lang="en-US" sz="1200" kern="100" dirty="0" err="1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KwH</a:t>
                      </a:r>
                      <a:endParaRPr lang="en-US" sz="1200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39</a:t>
                      </a:r>
                      <a:r>
                        <a:rPr lang="en-US" sz="1200" b="1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b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9.94 cents/</a:t>
                      </a:r>
                      <a:r>
                        <a:rPr lang="en-US" sz="1200" b="1" kern="100" dirty="0" err="1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KwH</a:t>
                      </a: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(- 0.07 from 2022) </a:t>
                      </a:r>
                      <a:b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endParaRPr lang="en-US" sz="1200" b="1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36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8.92 cents/</a:t>
                      </a:r>
                      <a:r>
                        <a:rPr lang="en-US" sz="1200" kern="100" dirty="0" err="1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(+0.93)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25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7.75 cents/</a:t>
                      </a:r>
                      <a:r>
                        <a:rPr lang="en-US" sz="1200" kern="100" dirty="0" err="1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KwH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(-0.46)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27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7.85 cents/</a:t>
                      </a:r>
                      <a:r>
                        <a:rPr lang="en-US" sz="1200" kern="100" dirty="0" err="1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KwH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(-0.94)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New Mexico, 5.75 cents/</a:t>
                      </a:r>
                      <a:r>
                        <a:rPr lang="en-US" sz="1200" b="0" kern="100" dirty="0" err="1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KwH</a:t>
                      </a:r>
                      <a:r>
                        <a:rPr lang="en-US" sz="1200" b="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(-0.81)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7997387"/>
                  </a:ext>
                </a:extLst>
              </a:tr>
              <a:tr h="573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Average Retail Price per </a:t>
                      </a:r>
                      <a:r>
                        <a:rPr lang="en-US" sz="1200" kern="100" dirty="0" err="1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for Commercial Customers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37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12.65 cents/</a:t>
                      </a:r>
                      <a:r>
                        <a:rPr lang="en-US" sz="1200" kern="100" dirty="0" err="1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KwH</a:t>
                      </a:r>
                      <a:endParaRPr lang="en-US" sz="1200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37</a:t>
                      </a:r>
                      <a:r>
                        <a:rPr lang="en-US" sz="1200" b="1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12.77 cents/</a:t>
                      </a:r>
                      <a:r>
                        <a:rPr lang="en-US" sz="1200" b="1" kern="100" dirty="0" err="1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KwH</a:t>
                      </a:r>
                      <a:b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(+0.12 from 2022)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8.95 cents/</a:t>
                      </a:r>
                      <a:r>
                        <a:rPr lang="en-US" sz="1200" kern="100" dirty="0" err="1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(-0.71)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24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11.26/</a:t>
                      </a:r>
                      <a:r>
                        <a:rPr lang="en-US" sz="1200" kern="100" dirty="0" err="1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(+0.53)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29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11.83/</a:t>
                      </a:r>
                      <a:r>
                        <a:rPr lang="en-US" sz="1200" kern="100" dirty="0" err="1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KwH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(+0.85)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North Dakota 7.38 cents/</a:t>
                      </a:r>
                      <a:r>
                        <a:rPr lang="en-US" sz="1200" b="0" kern="100" dirty="0" err="1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KwH</a:t>
                      </a:r>
                      <a:br>
                        <a:rPr lang="en-US" sz="1200" b="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b="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(-1.07)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3064742"/>
                  </a:ext>
                </a:extLst>
              </a:tr>
              <a:tr h="995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Average Retail Price per </a:t>
                      </a:r>
                      <a:r>
                        <a:rPr lang="en-US" sz="1200" kern="0" dirty="0" err="1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KwH</a:t>
                      </a:r>
                      <a:r>
                        <a:rPr lang="en-US" sz="1200" kern="0" dirty="0">
                          <a:solidFill>
                            <a:srgbClr val="1C1917"/>
                          </a:solidFill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for Retail Customers </a:t>
                      </a:r>
                      <a:endParaRPr lang="en-US" sz="1200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34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14.46 cents/</a:t>
                      </a:r>
                      <a:r>
                        <a:rPr lang="en-US" sz="1200" kern="100" dirty="0" err="1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KwH</a:t>
                      </a:r>
                      <a:endParaRPr lang="en-US" sz="1200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35</a:t>
                      </a:r>
                      <a:r>
                        <a:rPr lang="en-US" sz="1200" b="1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16.60 cents/</a:t>
                      </a:r>
                      <a:r>
                        <a:rPr lang="en-US" sz="1200" b="1" kern="100" dirty="0" err="1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KwH</a:t>
                      </a:r>
                      <a:b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(+2.14 from 2022)</a:t>
                      </a:r>
                      <a:b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endParaRPr lang="en-US" sz="1200" b="1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25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14.46 cents/</a:t>
                      </a:r>
                      <a:r>
                        <a:rPr lang="en-US" sz="1200" kern="100" dirty="0" err="1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KwH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(+0.92)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39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18.10 cents/</a:t>
                      </a:r>
                      <a:r>
                        <a:rPr lang="en-US" sz="1200" kern="100" dirty="0" err="1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KwH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(+2.16)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34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15.73 cents/</a:t>
                      </a:r>
                      <a:r>
                        <a:rPr lang="en-US" sz="1200" kern="100" dirty="0" err="1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KwH</a:t>
                      </a:r>
                      <a:b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(+2.02)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Washington 10.98 cents/</a:t>
                      </a:r>
                      <a:r>
                        <a:rPr lang="en-US" sz="1200" b="0" kern="100" dirty="0" err="1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KwH</a:t>
                      </a:r>
                      <a:br>
                        <a:rPr lang="en-US" sz="1200" b="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b="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(+0.72)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25398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E543988-7BB2-0F72-973D-09DBC6C5D90C}"/>
              </a:ext>
            </a:extLst>
          </p:cNvPr>
          <p:cNvSpPr txBox="1"/>
          <p:nvPr/>
        </p:nvSpPr>
        <p:spPr>
          <a:xfrm>
            <a:off x="685800" y="4795700"/>
            <a:ext cx="76474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2023, Maryland generated 4.7% of energy from coal, ranking 34th in the nation, and dropping from 12.5% in 2022. The state generated 42.6% of its energy from natural gas, 41.6% from nuclear sources, 10.0% from renewable resources, 0.2% from petroleum and 0.9% from pumped storage and other sources.</a:t>
            </a:r>
          </a:p>
        </p:txBody>
      </p:sp>
    </p:spTree>
    <p:extLst>
      <p:ext uri="{BB962C8B-B14F-4D97-AF65-F5344CB8AC3E}">
        <p14:creationId xmlns:p14="http://schemas.microsoft.com/office/powerpoint/2010/main" val="97304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62848-BD83-FD93-E8CE-8BCC3400B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AD02EBEC-22B8-A532-3C56-7BD35EE53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94C5C4D6-4D01-6BC9-DE33-69A476423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968" y="2430219"/>
            <a:ext cx="8982075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GDP Data </a:t>
            </a:r>
          </a:p>
        </p:txBody>
      </p:sp>
    </p:spTree>
    <p:extLst>
      <p:ext uri="{BB962C8B-B14F-4D97-AF65-F5344CB8AC3E}">
        <p14:creationId xmlns:p14="http://schemas.microsoft.com/office/powerpoint/2010/main" val="2507504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8E597-289E-E1AA-1DDA-A08747AC3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376FAD-8E4B-C3FB-E41A-3FAD9FE65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D967A72-A276-4241-DA6D-B92A0266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6680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77"/>
              </a:rPr>
              <a:t>Gross Domestic Product (2023)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76740-B936-6192-FF8F-92B79C3DFB69}"/>
              </a:ext>
            </a:extLst>
          </p:cNvPr>
          <p:cNvSpPr txBox="1"/>
          <p:nvPr/>
        </p:nvSpPr>
        <p:spPr>
          <a:xfrm>
            <a:off x="685800" y="6336165"/>
            <a:ext cx="106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U.S. Department of Commerce, 2023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63B2FE-F519-4811-6823-8FB7D4334E76}"/>
              </a:ext>
            </a:extLst>
          </p:cNvPr>
          <p:cNvSpPr txBox="1"/>
          <p:nvPr/>
        </p:nvSpPr>
        <p:spPr>
          <a:xfrm>
            <a:off x="9712082" y="499639"/>
            <a:ext cx="2175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Maryland ranks 18</a:t>
            </a:r>
            <a:r>
              <a:rPr lang="en-US" sz="2000" i="1" baseline="30000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 in total GDP; 29</a:t>
            </a:r>
            <a:r>
              <a:rPr lang="en-US" sz="2000" i="1" baseline="30000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 for percentage change from 2022 to 2023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CD48DE-18A3-227B-E833-31F912F94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894951"/>
              </p:ext>
            </p:extLst>
          </p:nvPr>
        </p:nvGraphicFramePr>
        <p:xfrm>
          <a:off x="685800" y="1633066"/>
          <a:ext cx="7772401" cy="134465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193600">
                  <a:extLst>
                    <a:ext uri="{9D8B030D-6E8A-4147-A177-3AD203B41FA5}">
                      <a16:colId xmlns:a16="http://schemas.microsoft.com/office/drawing/2014/main" val="590194886"/>
                    </a:ext>
                  </a:extLst>
                </a:gridCol>
                <a:gridCol w="816666">
                  <a:extLst>
                    <a:ext uri="{9D8B030D-6E8A-4147-A177-3AD203B41FA5}">
                      <a16:colId xmlns:a16="http://schemas.microsoft.com/office/drawing/2014/main" val="384594281"/>
                    </a:ext>
                  </a:extLst>
                </a:gridCol>
                <a:gridCol w="1291472">
                  <a:extLst>
                    <a:ext uri="{9D8B030D-6E8A-4147-A177-3AD203B41FA5}">
                      <a16:colId xmlns:a16="http://schemas.microsoft.com/office/drawing/2014/main" val="211665722"/>
                    </a:ext>
                  </a:extLst>
                </a:gridCol>
                <a:gridCol w="1011845">
                  <a:extLst>
                    <a:ext uri="{9D8B030D-6E8A-4147-A177-3AD203B41FA5}">
                      <a16:colId xmlns:a16="http://schemas.microsoft.com/office/drawing/2014/main" val="2524032500"/>
                    </a:ext>
                  </a:extLst>
                </a:gridCol>
                <a:gridCol w="1135603">
                  <a:extLst>
                    <a:ext uri="{9D8B030D-6E8A-4147-A177-3AD203B41FA5}">
                      <a16:colId xmlns:a16="http://schemas.microsoft.com/office/drawing/2014/main" val="889714688"/>
                    </a:ext>
                  </a:extLst>
                </a:gridCol>
                <a:gridCol w="1010881">
                  <a:extLst>
                    <a:ext uri="{9D8B030D-6E8A-4147-A177-3AD203B41FA5}">
                      <a16:colId xmlns:a16="http://schemas.microsoft.com/office/drawing/2014/main" val="2030091904"/>
                    </a:ext>
                  </a:extLst>
                </a:gridCol>
                <a:gridCol w="1312334">
                  <a:extLst>
                    <a:ext uri="{9D8B030D-6E8A-4147-A177-3AD203B41FA5}">
                      <a16:colId xmlns:a16="http://schemas.microsoft.com/office/drawing/2014/main" val="795975085"/>
                    </a:ext>
                  </a:extLst>
                </a:gridCol>
              </a:tblGrid>
              <a:tr h="785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Metric</a:t>
                      </a:r>
                      <a:endParaRPr lang="en-US" sz="1200" kern="10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MD ‘22</a:t>
                      </a:r>
                      <a:endParaRPr lang="en-US" sz="1200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MD ‘23</a:t>
                      </a:r>
                      <a:endParaRPr lang="en-US" sz="1200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 ‘23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 ‘23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 ‘23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Best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44355705"/>
                  </a:ext>
                </a:extLst>
              </a:tr>
              <a:tr h="573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Total GDP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b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$438,235</a:t>
                      </a:r>
                      <a:endParaRPr lang="en-US" sz="1200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</a:t>
                      </a:r>
                      <a:r>
                        <a:rPr lang="en-US" sz="1200" b="1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$515,607 million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$719,897 million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$976,361 million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42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nd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$98,069 million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California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7997387"/>
                  </a:ext>
                </a:extLst>
              </a:tr>
              <a:tr h="573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Change, 2022-2023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49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endParaRPr lang="en-US" sz="1200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6.7%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29</a:t>
                      </a:r>
                      <a:r>
                        <a:rPr lang="en-US" sz="1200" b="1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b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200" b="1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6.3%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8.0%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32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nd</a:t>
                      </a:r>
                      <a:endParaRPr lang="en-US" sz="1200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6.2%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Lato" panose="020F0502020204030203" pitchFamily="34" charset="77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35</a:t>
                      </a:r>
                      <a:r>
                        <a:rPr lang="en-US" sz="1200" kern="100" baseline="300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Lato" panose="020F0502020204030203" pitchFamily="34" charset="77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Florida, 9.2%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3064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97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3C08F-FB85-772A-E85B-6B19B9D7C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D5C314-B9B1-5BE4-BD3D-BA983505D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9B4E53B-0037-CA70-D1D1-75147054D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6680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77"/>
              </a:rPr>
              <a:t>Gross Domestic Product (2023)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DCACB5-1631-DBC5-1CA3-8AFED69EC379}"/>
              </a:ext>
            </a:extLst>
          </p:cNvPr>
          <p:cNvSpPr txBox="1"/>
          <p:nvPr/>
        </p:nvSpPr>
        <p:spPr>
          <a:xfrm>
            <a:off x="685800" y="6336165"/>
            <a:ext cx="106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U.S. Department of Commerce, 2023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5DBE4-EC49-BBD0-ED32-C55F19883718}"/>
              </a:ext>
            </a:extLst>
          </p:cNvPr>
          <p:cNvSpPr txBox="1"/>
          <p:nvPr/>
        </p:nvSpPr>
        <p:spPr>
          <a:xfrm>
            <a:off x="9712082" y="499639"/>
            <a:ext cx="21751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Cecil County</a:t>
            </a:r>
          </a:p>
          <a:p>
            <a:pPr algn="ctr"/>
            <a:endParaRPr lang="en-US" sz="2000" i="1" dirty="0">
              <a:solidFill>
                <a:schemeClr val="bg1"/>
              </a:solidFill>
              <a:latin typeface="Lato" panose="020F05020202040302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Total GPD: </a:t>
            </a:r>
            <a:r>
              <a:rPr lang="en-US" sz="2000" i="1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Ranked #13 </a:t>
            </a:r>
            <a:endParaRPr lang="en-US" sz="2000" i="1" dirty="0">
              <a:solidFill>
                <a:schemeClr val="bg1"/>
              </a:solidFill>
              <a:latin typeface="Lato" panose="020F05020202040302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000" i="1" dirty="0">
              <a:solidFill>
                <a:schemeClr val="bg1"/>
              </a:solidFill>
              <a:latin typeface="Lato" panose="020F05020202040302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Percentage Change: Ranked #1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4EB89B-ECD7-3F80-F7AD-E0279BB25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89" y="2331658"/>
            <a:ext cx="8632693" cy="2886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495CCE-0C6E-B852-6C47-999A3FDA1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89" y="5158214"/>
            <a:ext cx="8632693" cy="9354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6FA943-9E27-02AD-D3EE-0D26056B4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426" y="1222879"/>
            <a:ext cx="8632693" cy="11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8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C15E3E9A-B004-8B23-1019-EBDD0674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416C2B3-090E-9D4B-FED8-983662CA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047" y="1842519"/>
            <a:ext cx="8982075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Business Friendliness Trends </a:t>
            </a:r>
          </a:p>
        </p:txBody>
      </p:sp>
    </p:spTree>
    <p:extLst>
      <p:ext uri="{BB962C8B-B14F-4D97-AF65-F5344CB8AC3E}">
        <p14:creationId xmlns:p14="http://schemas.microsoft.com/office/powerpoint/2010/main" val="1075005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34498-2DBA-4549-009A-8A5C15773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55144E6C-23CD-FCCB-8246-4C5FA2244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F57EB7B3-1363-649D-9D29-C835D1661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968" y="2430219"/>
            <a:ext cx="8982075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Overall Economic Performance and Economic Outlook  </a:t>
            </a:r>
          </a:p>
        </p:txBody>
      </p:sp>
    </p:spTree>
    <p:extLst>
      <p:ext uri="{BB962C8B-B14F-4D97-AF65-F5344CB8AC3E}">
        <p14:creationId xmlns:p14="http://schemas.microsoft.com/office/powerpoint/2010/main" val="3246736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EF12C-FC4C-2A8A-3710-4B6A0E1C5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orange gradient&#10;&#10;Description automatically generated">
            <a:extLst>
              <a:ext uri="{FF2B5EF4-FFF2-40B4-BE49-F238E27FC236}">
                <a16:creationId xmlns:a16="http://schemas.microsoft.com/office/drawing/2014/main" id="{B55D7585-32C2-0F90-FED0-CD66DDA09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628420-0F15-5F6E-B76F-BCF2BE31B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7" y="1173003"/>
            <a:ext cx="6091904" cy="35644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7A33A0-40AB-4164-B7E4-43698C1E29B0}"/>
              </a:ext>
            </a:extLst>
          </p:cNvPr>
          <p:cNvSpPr txBox="1"/>
          <p:nvPr/>
        </p:nvSpPr>
        <p:spPr>
          <a:xfrm>
            <a:off x="8011965" y="6204472"/>
            <a:ext cx="367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/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Rich States, Poor States 2024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4A421-E5E7-686D-DB0F-EF27F16F1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777" y="715985"/>
            <a:ext cx="5668446" cy="47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56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1AD0347C-366B-7E32-88E1-FAA6C9F6E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867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F95844-9967-DFF3-073C-18544115A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ard&#10;&#10;Description automatically generated">
            <a:extLst>
              <a:ext uri="{FF2B5EF4-FFF2-40B4-BE49-F238E27FC236}">
                <a16:creationId xmlns:a16="http://schemas.microsoft.com/office/drawing/2014/main" id="{E37A888B-DE46-7C16-AE9C-C8392AF785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FF0A3A-64EF-4D48-713E-6166B08DF0DC}"/>
              </a:ext>
            </a:extLst>
          </p:cNvPr>
          <p:cNvSpPr/>
          <p:nvPr/>
        </p:nvSpPr>
        <p:spPr>
          <a:xfrm>
            <a:off x="8455068" y="334027"/>
            <a:ext cx="3215013" cy="18580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72549-E22D-126D-5013-76F074D87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fair&#10;&#10;Description automatically generated">
            <a:extLst>
              <a:ext uri="{FF2B5EF4-FFF2-40B4-BE49-F238E27FC236}">
                <a16:creationId xmlns:a16="http://schemas.microsoft.com/office/drawing/2014/main" id="{ABFD5CC9-16FD-ED56-4DF3-723D9A3DA5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1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C15E3E9A-B004-8B23-1019-EBDD0674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416C2B3-090E-9D4B-FED8-983662CA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4" y="365125"/>
            <a:ext cx="8982075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2024 Business Friendliness Trends: Key Drivers of Economic Growth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1725C1-CCED-B9CF-BB60-C6897A6BC781}"/>
              </a:ext>
            </a:extLst>
          </p:cNvPr>
          <p:cNvSpPr txBox="1">
            <a:spLocks/>
          </p:cNvSpPr>
          <p:nvPr/>
        </p:nvSpPr>
        <p:spPr>
          <a:xfrm>
            <a:off x="2371723" y="1791058"/>
            <a:ext cx="8982075" cy="46212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Why it Matters:</a:t>
            </a:r>
            <a:r>
              <a:rPr lang="en-US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Business friendliness, the cost of doing business, infrastructure, workforce quality, and overall economic health are critical factors that businesses evaluate when deciding where to establish and expand.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Understanding these trends helps states and regions create environments that attract investment, drive growth, and build a thriving business community.</a:t>
            </a:r>
            <a:br>
              <a:rPr lang="en-US" dirty="0">
                <a:solidFill>
                  <a:schemeClr val="bg1"/>
                </a:solidFill>
                <a:latin typeface="Lato"/>
                <a:ea typeface="Lato"/>
                <a:cs typeface="Lato"/>
              </a:rPr>
            </a:b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i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Data Sources: CNBC's Top States For Business Survey </a:t>
            </a:r>
          </a:p>
        </p:txBody>
      </p:sp>
    </p:spTree>
    <p:extLst>
      <p:ext uri="{BB962C8B-B14F-4D97-AF65-F5344CB8AC3E}">
        <p14:creationId xmlns:p14="http://schemas.microsoft.com/office/powerpoint/2010/main" val="78004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white background&#10;&#10;Description automatically generated">
            <a:extLst>
              <a:ext uri="{FF2B5EF4-FFF2-40B4-BE49-F238E27FC236}">
                <a16:creationId xmlns:a16="http://schemas.microsoft.com/office/drawing/2014/main" id="{97F33CE1-24BB-3BC5-6CF8-285293D6D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B02B3B-ACAC-76EE-A79B-76693A715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666480"/>
              </p:ext>
            </p:extLst>
          </p:nvPr>
        </p:nvGraphicFramePr>
        <p:xfrm>
          <a:off x="707150" y="1640667"/>
          <a:ext cx="8166731" cy="423962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513104">
                  <a:extLst>
                    <a:ext uri="{9D8B030D-6E8A-4147-A177-3AD203B41FA5}">
                      <a16:colId xmlns:a16="http://schemas.microsoft.com/office/drawing/2014/main" val="590194886"/>
                    </a:ext>
                  </a:extLst>
                </a:gridCol>
                <a:gridCol w="767432">
                  <a:extLst>
                    <a:ext uri="{9D8B030D-6E8A-4147-A177-3AD203B41FA5}">
                      <a16:colId xmlns:a16="http://schemas.microsoft.com/office/drawing/2014/main" val="384594281"/>
                    </a:ext>
                  </a:extLst>
                </a:gridCol>
                <a:gridCol w="1044883">
                  <a:extLst>
                    <a:ext uri="{9D8B030D-6E8A-4147-A177-3AD203B41FA5}">
                      <a16:colId xmlns:a16="http://schemas.microsoft.com/office/drawing/2014/main" val="211665722"/>
                    </a:ext>
                  </a:extLst>
                </a:gridCol>
                <a:gridCol w="1210328">
                  <a:extLst>
                    <a:ext uri="{9D8B030D-6E8A-4147-A177-3AD203B41FA5}">
                      <a16:colId xmlns:a16="http://schemas.microsoft.com/office/drawing/2014/main" val="3426993496"/>
                    </a:ext>
                  </a:extLst>
                </a:gridCol>
                <a:gridCol w="1210328">
                  <a:extLst>
                    <a:ext uri="{9D8B030D-6E8A-4147-A177-3AD203B41FA5}">
                      <a16:colId xmlns:a16="http://schemas.microsoft.com/office/drawing/2014/main" val="2524032500"/>
                    </a:ext>
                  </a:extLst>
                </a:gridCol>
                <a:gridCol w="1210328">
                  <a:extLst>
                    <a:ext uri="{9D8B030D-6E8A-4147-A177-3AD203B41FA5}">
                      <a16:colId xmlns:a16="http://schemas.microsoft.com/office/drawing/2014/main" val="889714688"/>
                    </a:ext>
                  </a:extLst>
                </a:gridCol>
                <a:gridCol w="1210328">
                  <a:extLst>
                    <a:ext uri="{9D8B030D-6E8A-4147-A177-3AD203B41FA5}">
                      <a16:colId xmlns:a16="http://schemas.microsoft.com/office/drawing/2014/main" val="2030091904"/>
                    </a:ext>
                  </a:extLst>
                </a:gridCol>
              </a:tblGrid>
              <a:tr h="196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Metric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MD ‘22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MD ‘23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MD ‘24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 ‘24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 ‘24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 ‘24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44355705"/>
                  </a:ext>
                </a:extLst>
              </a:tr>
              <a:tr h="448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Overall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27</a:t>
                      </a:r>
                      <a:r>
                        <a:rPr lang="en-US" sz="1100" kern="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22</a:t>
                      </a:r>
                      <a:r>
                        <a:rPr lang="en-US" sz="1100" b="0" kern="0" baseline="300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nd</a:t>
                      </a:r>
                      <a:r>
                        <a:rPr lang="en-US" sz="1100" b="0" kern="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  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31</a:t>
                      </a:r>
                      <a:r>
                        <a:rPr lang="en-US" sz="1100" b="1" kern="100" baseline="300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overall </a:t>
                      </a:r>
                      <a:r>
                        <a:rPr lang="en-US" sz="1100" b="1" kern="0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↓</a:t>
                      </a:r>
                      <a:endParaRPr lang="en-US" sz="1100" b="1" kern="100" dirty="0">
                        <a:solidFill>
                          <a:srgbClr val="FF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1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overall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1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overall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34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1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overall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2539804"/>
                  </a:ext>
                </a:extLst>
              </a:tr>
              <a:tr h="441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Business Friendliness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29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24</a:t>
                      </a:r>
                      <a:r>
                        <a:rPr lang="en-US" sz="1100" b="0" kern="100" baseline="30000" dirty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37</a:t>
                      </a:r>
                      <a:r>
                        <a:rPr lang="en-US" sz="1100" b="1" kern="100" baseline="3000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b="1" kern="10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100" b="1" kern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↓</a:t>
                      </a:r>
                      <a:endParaRPr lang="en-US" sz="1100" b="1" kern="100">
                        <a:solidFill>
                          <a:srgbClr val="FF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41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46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6295011"/>
                  </a:ext>
                </a:extLst>
              </a:tr>
              <a:tr h="297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Infrastructure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22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nd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37</a:t>
                      </a:r>
                      <a:r>
                        <a:rPr lang="en-US" sz="1100" b="1" kern="100" baseline="3000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b="1" kern="10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100" b="1" kern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↓</a:t>
                      </a:r>
                      <a:endParaRPr lang="en-US" sz="1100" b="1" kern="100">
                        <a:solidFill>
                          <a:srgbClr val="FF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3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rd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23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rd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4390523"/>
                  </a:ext>
                </a:extLst>
              </a:tr>
              <a:tr h="297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Workforce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28</a:t>
                      </a:r>
                      <a:r>
                        <a:rPr lang="en-US" sz="1100" b="0" kern="100" baseline="3000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b="0" kern="10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A47D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28</a:t>
                      </a:r>
                      <a:r>
                        <a:rPr lang="en-US" sz="1100" b="1" kern="100" baseline="30000">
                          <a:solidFill>
                            <a:srgbClr val="A47D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b="1" kern="100">
                          <a:solidFill>
                            <a:srgbClr val="A47D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--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35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1821560"/>
                  </a:ext>
                </a:extLst>
              </a:tr>
              <a:tr h="441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Cost of Doing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Business 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44</a:t>
                      </a:r>
                      <a:r>
                        <a:rPr lang="en-US" sz="1100" kern="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47</a:t>
                      </a:r>
                      <a:r>
                        <a:rPr lang="en-US" sz="1100" b="0" kern="0" baseline="3000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b="0" ker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A47D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47</a:t>
                      </a:r>
                      <a:r>
                        <a:rPr lang="en-US" sz="1100" b="1" kern="100" baseline="30000">
                          <a:solidFill>
                            <a:srgbClr val="A47D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b="1" kern="100">
                          <a:solidFill>
                            <a:srgbClr val="A47D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--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24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27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44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659577"/>
                  </a:ext>
                </a:extLst>
              </a:tr>
              <a:tr h="297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Economy  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31</a:t>
                      </a:r>
                      <a:r>
                        <a:rPr lang="en-US" sz="1100" kern="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31</a:t>
                      </a:r>
                      <a:r>
                        <a:rPr lang="en-US" sz="1100" b="0" kern="0" baseline="3000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</a:t>
                      </a:r>
                      <a:r>
                        <a:rPr lang="en-US" sz="1100" b="1" kern="100" baseline="30000" dirty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b="1" kern="100" dirty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100" b="0" kern="0" dirty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↑</a:t>
                      </a:r>
                      <a:endParaRPr lang="en-US" sz="1100" b="1" kern="100" dirty="0">
                        <a:solidFill>
                          <a:srgbClr val="00B05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34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6907903"/>
                  </a:ext>
                </a:extLst>
              </a:tr>
              <a:tr h="297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Quality of Life 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</a:t>
                      </a:r>
                      <a:r>
                        <a:rPr lang="en-US" sz="1100" kern="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  <a:r>
                        <a:rPr lang="en-US" sz="1100" b="0" kern="0" baseline="3000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b="0" ker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   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</a:t>
                      </a:r>
                      <a:r>
                        <a:rPr lang="en-US" sz="1100" b="1" kern="100" baseline="3000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b="1" kern="10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100" b="1" kern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↓</a:t>
                      </a:r>
                      <a:endParaRPr lang="en-US" sz="1100" b="1" kern="100">
                        <a:solidFill>
                          <a:srgbClr val="FF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25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27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0285278"/>
                  </a:ext>
                </a:extLst>
              </a:tr>
              <a:tr h="626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Tech &amp; Innovation 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</a:t>
                      </a:r>
                      <a:r>
                        <a:rPr lang="en-US" sz="1100" kern="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r>
                        <a:rPr lang="en-US" sz="1100" b="0" kern="0" baseline="3000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b="0" ker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r>
                        <a:rPr lang="en-US" sz="1100" b="0" kern="0" baseline="3000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  <a:r>
                        <a:rPr lang="en-US" sz="1100" b="1" kern="100" baseline="3000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b="1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100" b="1" kern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↓</a:t>
                      </a:r>
                      <a:endParaRPr lang="en-US" sz="1100" b="1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35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8375273"/>
                  </a:ext>
                </a:extLst>
              </a:tr>
              <a:tr h="297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Education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</a:t>
                      </a:r>
                      <a:r>
                        <a:rPr lang="en-US" sz="1100" kern="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</a:t>
                      </a:r>
                      <a:r>
                        <a:rPr lang="en-US" sz="1100" b="0" kern="0" baseline="3000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  <a:r>
                        <a:rPr lang="en-US" sz="1100" b="0" ker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 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</a:t>
                      </a:r>
                      <a:r>
                        <a:rPr lang="en-US" sz="1100" b="1" kern="100" baseline="3000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 </a:t>
                      </a:r>
                      <a:r>
                        <a:rPr lang="en-US" sz="1100" b="0" kern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↑</a:t>
                      </a:r>
                      <a:r>
                        <a:rPr lang="en-US" sz="1100" b="1" kern="10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1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rd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45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9227901"/>
                  </a:ext>
                </a:extLst>
              </a:tr>
              <a:tr h="297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Cost of Living 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44</a:t>
                      </a:r>
                      <a:r>
                        <a:rPr lang="en-US" sz="1100" kern="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  </a:t>
                      </a:r>
                      <a:endParaRPr lang="en-US" sz="1100" kern="1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27</a:t>
                      </a:r>
                      <a:r>
                        <a:rPr lang="en-US" sz="1100" b="0" kern="0" baseline="3000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b="0" ker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r>
                        <a:rPr lang="en-US" sz="1100" b="0" kern="0" baseline="3000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100" b="0" ker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24</a:t>
                      </a:r>
                      <a:r>
                        <a:rPr lang="en-US" sz="1100" b="1" kern="100" baseline="3000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b="1" kern="10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100" b="1" kern="0">
                          <a:solidFill>
                            <a:srgbClr val="00B05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↑</a:t>
                      </a:r>
                      <a:endParaRPr lang="en-US" sz="1100" b="1" kern="100">
                        <a:solidFill>
                          <a:srgbClr val="00B05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3589002"/>
                  </a:ext>
                </a:extLst>
              </a:tr>
              <a:tr h="297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Access to Capital 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</a:t>
                      </a:r>
                      <a:r>
                        <a:rPr lang="en-US" sz="1100" kern="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</a:t>
                      </a:r>
                      <a:r>
                        <a:rPr lang="en-US" sz="1100" b="0" kern="0" baseline="3000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b="0" ker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  <a:r>
                        <a:rPr lang="en-US" sz="1100" b="0" kern="0" baseline="3000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100" b="0" ker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╍</a:t>
                      </a:r>
                      <a:endParaRPr lang="en-US" sz="1100" b="0" kern="10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0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</a:t>
                      </a:r>
                      <a:r>
                        <a:rPr lang="en-US" sz="1100" b="1" kern="100" baseline="3000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b="1" kern="10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US" sz="1100" b="1" kern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↓</a:t>
                      </a:r>
                      <a:endParaRPr lang="en-US" sz="1100" b="1" kern="100">
                        <a:solidFill>
                          <a:srgbClr val="FF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endParaRPr lang="en-US" sz="1100" kern="1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  <a:r>
                        <a:rPr lang="en-US" sz="1100" kern="100" baseline="300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26</a:t>
                      </a:r>
                      <a:r>
                        <a:rPr lang="en-US" sz="1100" kern="100" baseline="300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</a:t>
                      </a:r>
                      <a:r>
                        <a:rPr lang="en-US" sz="1100" kern="1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5378176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A416C2B3-090E-9D4B-FED8-983662CA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6680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77"/>
              </a:rPr>
              <a:t>CNBC’s Top States: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420BBF-CC52-02A9-B33C-5BBDCB75B723}"/>
              </a:ext>
            </a:extLst>
          </p:cNvPr>
          <p:cNvSpPr txBox="1"/>
          <p:nvPr/>
        </p:nvSpPr>
        <p:spPr>
          <a:xfrm>
            <a:off x="685800" y="6336165"/>
            <a:ext cx="1066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CNBC’s Top States for Business, July 2024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BA296B-8E87-56B9-B730-0F251DFE4B27}"/>
              </a:ext>
            </a:extLst>
          </p:cNvPr>
          <p:cNvSpPr txBox="1"/>
          <p:nvPr/>
        </p:nvSpPr>
        <p:spPr>
          <a:xfrm>
            <a:off x="9712082" y="1015005"/>
            <a:ext cx="217511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47</a:t>
            </a:r>
            <a:r>
              <a:rPr lang="en-US" sz="2000" i="1" baseline="30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cost of </a:t>
            </a:r>
            <a:b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doing business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37</a:t>
            </a:r>
            <a:r>
              <a:rPr lang="en-US" sz="2000" i="1" baseline="30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business friendliness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37</a:t>
            </a:r>
            <a:r>
              <a:rPr lang="en-US" sz="2000" i="1" baseline="30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20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 infrastructure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55DF1E-42CA-354A-D2DC-8FB240F79B19}"/>
              </a:ext>
            </a:extLst>
          </p:cNvPr>
          <p:cNvSpPr txBox="1"/>
          <p:nvPr/>
        </p:nvSpPr>
        <p:spPr>
          <a:xfrm>
            <a:off x="9712082" y="499639"/>
            <a:ext cx="217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MD 31</a:t>
            </a:r>
            <a:r>
              <a:rPr lang="en-US" sz="2400" b="1" baseline="30000" dirty="0">
                <a:solidFill>
                  <a:schemeClr val="bg1"/>
                </a:solidFill>
                <a:latin typeface="Lato Black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st</a:t>
            </a:r>
            <a:endParaRPr lang="en-US" sz="2400" b="1" dirty="0">
              <a:solidFill>
                <a:schemeClr val="bg1"/>
              </a:solidFill>
              <a:latin typeface="Lato Black" panose="020F05020202040302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1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C15E3E9A-B004-8B23-1019-EBDD0674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416C2B3-090E-9D4B-FED8-983662CA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4" y="365125"/>
            <a:ext cx="8982075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  <a:ea typeface="+mj-lt"/>
                <a:cs typeface="+mj-lt"/>
              </a:rPr>
              <a:t>CNBC’s Top 10 States for Business</a:t>
            </a:r>
            <a:endParaRPr lang="en-US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1725C1-CCED-B9CF-BB60-C6897A6BC781}"/>
              </a:ext>
            </a:extLst>
          </p:cNvPr>
          <p:cNvSpPr txBox="1">
            <a:spLocks/>
          </p:cNvSpPr>
          <p:nvPr/>
        </p:nvSpPr>
        <p:spPr>
          <a:xfrm>
            <a:off x="2371724" y="1555668"/>
            <a:ext cx="8982075" cy="4621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Lato" panose="020F0502020204030203" pitchFamily="34" charset="77"/>
              </a:rPr>
              <a:t>Virginia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Lato" panose="020F0502020204030203" pitchFamily="34" charset="77"/>
              </a:rPr>
              <a:t>North Carolina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Lato" panose="020F0502020204030203" pitchFamily="34" charset="77"/>
              </a:rPr>
              <a:t>Texas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Lato" panose="020F0502020204030203" pitchFamily="34" charset="77"/>
              </a:rPr>
              <a:t>Georgia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Lato" panose="020F0502020204030203" pitchFamily="34" charset="77"/>
              </a:rPr>
              <a:t>Florida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Lato" panose="020F0502020204030203" pitchFamily="34" charset="77"/>
              </a:rPr>
              <a:t>Minnesota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Lato" panose="020F0502020204030203" pitchFamily="34" charset="77"/>
              </a:rPr>
              <a:t>Ohio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Lato" panose="020F0502020204030203" pitchFamily="34" charset="77"/>
              </a:rPr>
              <a:t>Tennessee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Lato" panose="020F0502020204030203" pitchFamily="34" charset="77"/>
              </a:rPr>
              <a:t>Michigan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Lato" panose="020F0502020204030203" pitchFamily="34" charset="77"/>
              </a:rPr>
              <a:t>Washington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BF2CA2-F100-B821-EA2B-36FDF7CD9155}"/>
              </a:ext>
            </a:extLst>
          </p:cNvPr>
          <p:cNvSpPr txBox="1"/>
          <p:nvPr/>
        </p:nvSpPr>
        <p:spPr>
          <a:xfrm>
            <a:off x="7683334" y="6336165"/>
            <a:ext cx="3670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/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CNBC’s Top States for Business, July 2024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DC1581-84B7-9290-D4AB-914F45F425B1}"/>
              </a:ext>
            </a:extLst>
          </p:cNvPr>
          <p:cNvGrpSpPr/>
          <p:nvPr/>
        </p:nvGrpSpPr>
        <p:grpSpPr>
          <a:xfrm>
            <a:off x="6596166" y="1597045"/>
            <a:ext cx="4387552" cy="4341842"/>
            <a:chOff x="6596166" y="1597045"/>
            <a:chExt cx="4387552" cy="434184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A9C8DB7-BC3A-7C89-00C3-F37417E9B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6166" y="1597045"/>
              <a:ext cx="2308354" cy="129096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B84982-07E2-09A2-98E9-F3AFCA8EA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04520" y="2069409"/>
              <a:ext cx="2075475" cy="8927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77D3C1-60E7-4716-9E14-A6810E596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33554" y="3048336"/>
              <a:ext cx="1471915" cy="14883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793474-D528-40E3-DBBF-0C729CDB7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10666" y="3082249"/>
              <a:ext cx="931509" cy="100335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D44E3E-44A2-CCE6-A56C-05FCC6004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20759" y="3197308"/>
              <a:ext cx="1362959" cy="11485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FF29C-F29D-4C03-11D9-95E532041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35704" y="4622857"/>
              <a:ext cx="1048938" cy="11978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31AAEC5-D704-8784-A1C2-B42A1B60F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00381" y="4350714"/>
              <a:ext cx="772626" cy="89698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0FCC5A4-67EA-44F3-A5B5-E201593D4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20949" y="5559829"/>
              <a:ext cx="1131489" cy="37905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43A237-2DED-8916-C12B-D08883712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425847" y="4055621"/>
              <a:ext cx="1035875" cy="100069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013A970-DCC6-ABAA-D134-66B87AD65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991032">
              <a:off x="9763612" y="5280358"/>
              <a:ext cx="785714" cy="584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734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C15E3E9A-B004-8B23-1019-EBDD0674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416C2B3-090E-9D4B-FED8-983662CA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047" y="1842519"/>
            <a:ext cx="8982075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Population Trends</a:t>
            </a:r>
          </a:p>
        </p:txBody>
      </p:sp>
    </p:spTree>
    <p:extLst>
      <p:ext uri="{BB962C8B-B14F-4D97-AF65-F5344CB8AC3E}">
        <p14:creationId xmlns:p14="http://schemas.microsoft.com/office/powerpoint/2010/main" val="177603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lose up of a red and orange gradient&#10;&#10;Description automatically generated">
            <a:extLst>
              <a:ext uri="{FF2B5EF4-FFF2-40B4-BE49-F238E27FC236}">
                <a16:creationId xmlns:a16="http://schemas.microsoft.com/office/drawing/2014/main" id="{C15E3E9A-B004-8B23-1019-EBDD0674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416C2B3-090E-9D4B-FED8-983662CA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724" y="365125"/>
            <a:ext cx="8982075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77"/>
              </a:rPr>
              <a:t>Population Trends: The Silent Vote Shaping Workforce and Budgets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1725C1-CCED-B9CF-BB60-C6897A6BC781}"/>
              </a:ext>
            </a:extLst>
          </p:cNvPr>
          <p:cNvSpPr txBox="1">
            <a:spLocks/>
          </p:cNvSpPr>
          <p:nvPr/>
        </p:nvSpPr>
        <p:spPr>
          <a:xfrm>
            <a:off x="2371724" y="1372788"/>
            <a:ext cx="8982075" cy="4621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000" b="1" dirty="0">
              <a:solidFill>
                <a:schemeClr val="bg1"/>
              </a:solidFill>
              <a:latin typeface="Lato"/>
              <a:ea typeface="Lato"/>
              <a:cs typeface="Lato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Why it Matters: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Aptos"/>
                <a:ea typeface="Lato"/>
                <a:cs typeface="Lato"/>
              </a:rPr>
              <a:t>People Vote with Their Feet: </a:t>
            </a:r>
            <a:r>
              <a:rPr lang="en-US" sz="2400" dirty="0">
                <a:solidFill>
                  <a:schemeClr val="bg1"/>
                </a:solidFill>
                <a:latin typeface="Aptos"/>
                <a:ea typeface="Lato"/>
                <a:cs typeface="Lato"/>
              </a:rPr>
              <a:t>Migration patterns reveal preferences, with individuals moving to states offering better jobs, opportunities, quality of life, and affordability.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Aptos"/>
                <a:ea typeface="Lato"/>
                <a:cs typeface="Lato"/>
              </a:rPr>
              <a:t>Impact on Workforce: </a:t>
            </a:r>
            <a:r>
              <a:rPr lang="en-US" sz="2400" dirty="0">
                <a:solidFill>
                  <a:schemeClr val="bg1"/>
                </a:solidFill>
                <a:latin typeface="Aptos"/>
                <a:ea typeface="Lato"/>
                <a:cs typeface="Lato"/>
              </a:rPr>
              <a:t>A shrinking or stagnant population can signal challenges in attracting and retaining talent, leading to workforce shortages and stunted economic growth.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Aptos"/>
                <a:ea typeface="Lato"/>
                <a:cs typeface="Lato"/>
              </a:rPr>
              <a:t>State Budget Implications: </a:t>
            </a:r>
            <a:r>
              <a:rPr lang="en-US" sz="2400" dirty="0">
                <a:solidFill>
                  <a:schemeClr val="bg1"/>
                </a:solidFill>
                <a:latin typeface="Aptos"/>
                <a:ea typeface="Lato"/>
                <a:cs typeface="Lato"/>
              </a:rPr>
              <a:t>Population changes directly affect state revenues and expenditures, with growing populations bolstering tax bases, while declines can strain budgets and services.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i="1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Data Sources: U.S. Census Bureau (December 2023), U.S. World News (2024), Pew Trusts (2024) </a:t>
            </a:r>
          </a:p>
        </p:txBody>
      </p:sp>
    </p:spTree>
    <p:extLst>
      <p:ext uri="{BB962C8B-B14F-4D97-AF65-F5344CB8AC3E}">
        <p14:creationId xmlns:p14="http://schemas.microsoft.com/office/powerpoint/2010/main" val="340555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bcf0e9b8-5cdf-419b-b211-466add6d234c" xsi:nil="true"/>
    <lcf76f155ced4ddcb4097134ff3c332f xmlns="bcf0e9b8-5cdf-419b-b211-466add6d234c">
      <Terms xmlns="http://schemas.microsoft.com/office/infopath/2007/PartnerControls"/>
    </lcf76f155ced4ddcb4097134ff3c332f>
    <TaxCatchAll xmlns="8138bd1a-eabb-46e6-8d34-c1af5cd2ae9c" xsi:nil="true"/>
    <SharedWithUsers xmlns="8138bd1a-eabb-46e6-8d34-c1af5cd2ae9c">
      <UserInfo>
        <DisplayName>Abbigail Ludwig</DisplayName>
        <AccountId>8919</AccountId>
        <AccountType/>
      </UserInfo>
      <UserInfo>
        <DisplayName>Mary Kane</DisplayName>
        <AccountId>6583</AccountId>
        <AccountType/>
      </UserInfo>
      <UserInfo>
        <DisplayName>Sawyer Cornelius</DisplayName>
        <AccountId>9061</AccountId>
        <AccountType/>
      </UserInfo>
      <UserInfo>
        <DisplayName>Hannah Allen</DisplayName>
        <AccountId>8873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E49B54EF753E45BDED95C043BFB54F" ma:contentTypeVersion="19" ma:contentTypeDescription="Create a new document." ma:contentTypeScope="" ma:versionID="523b7a844e4b7ed4c0bc59eccaad2073">
  <xsd:schema xmlns:xsd="http://www.w3.org/2001/XMLSchema" xmlns:xs="http://www.w3.org/2001/XMLSchema" xmlns:p="http://schemas.microsoft.com/office/2006/metadata/properties" xmlns:ns2="bcf0e9b8-5cdf-419b-b211-466add6d234c" xmlns:ns3="8138bd1a-eabb-46e6-8d34-c1af5cd2ae9c" targetNamespace="http://schemas.microsoft.com/office/2006/metadata/properties" ma:root="true" ma:fieldsID="e2d822fa195b96a4912081c2c48bcdb9" ns2:_="" ns3:_="">
    <xsd:import namespace="bcf0e9b8-5cdf-419b-b211-466add6d234c"/>
    <xsd:import namespace="8138bd1a-eabb-46e6-8d34-c1af5cd2ae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Thumbnai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0e9b8-5cdf-419b-b211-466add6d23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36faa13-71b9-4396-8893-d2e7bddfee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humbnail" ma:index="24" nillable="true" ma:displayName="Thumbnail" ma:format="Thumbnail" ma:internalName="Thumbnail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8bd1a-eabb-46e6-8d34-c1af5cd2ae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19b4057-477d-4019-a9bf-ffccafb23026}" ma:internalName="TaxCatchAll" ma:showField="CatchAllData" ma:web="8138bd1a-eabb-46e6-8d34-c1af5cd2ae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590FA1-9E78-4E29-BF11-19A9534B92CF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bcf0e9b8-5cdf-419b-b211-466add6d234c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8138bd1a-eabb-46e6-8d34-c1af5cd2ae9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B35FC55-86F2-44FB-8BD6-C5F438BC3AFB}">
  <ds:schemaRefs>
    <ds:schemaRef ds:uri="8138bd1a-eabb-46e6-8d34-c1af5cd2ae9c"/>
    <ds:schemaRef ds:uri="bcf0e9b8-5cdf-419b-b211-466add6d23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CD41A82-AF7B-4E2F-96CB-6C51A79225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3218</Words>
  <Application>Microsoft Office PowerPoint</Application>
  <PresentationFormat>Widescreen</PresentationFormat>
  <Paragraphs>709</Paragraphs>
  <Slides>44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Aptos</vt:lpstr>
      <vt:lpstr>Aptos Display</vt:lpstr>
      <vt:lpstr>Arial</vt:lpstr>
      <vt:lpstr>Calibri</vt:lpstr>
      <vt:lpstr>GT America</vt:lpstr>
      <vt:lpstr>Lato</vt:lpstr>
      <vt:lpstr>Lato Black</vt:lpstr>
      <vt:lpstr>Lato Light</vt:lpstr>
      <vt:lpstr>var(--sans)</vt:lpstr>
      <vt:lpstr>var(--serif)</vt:lpstr>
      <vt:lpstr>Office Theme</vt:lpstr>
      <vt:lpstr>PowerPoint Presentation</vt:lpstr>
      <vt:lpstr>The Maryland Chamber &amp; Our Mission </vt:lpstr>
      <vt:lpstr>Understanding Where We Rank </vt:lpstr>
      <vt:lpstr>Business Friendliness Trends </vt:lpstr>
      <vt:lpstr>2024 Business Friendliness Trends: Key Drivers of Economic Growth</vt:lpstr>
      <vt:lpstr>CNBC’s Top States: 2024</vt:lpstr>
      <vt:lpstr>CNBC’s Top 10 States for Business</vt:lpstr>
      <vt:lpstr>Population Trends</vt:lpstr>
      <vt:lpstr>Population Trends: The Silent Vote Shaping Workforce and Budgets</vt:lpstr>
      <vt:lpstr>PowerPoint Presentation</vt:lpstr>
      <vt:lpstr>PowerPoint Presentation</vt:lpstr>
      <vt:lpstr>Population Growth</vt:lpstr>
      <vt:lpstr>Highest Population Growths</vt:lpstr>
      <vt:lpstr>PowerPoint Presentation</vt:lpstr>
      <vt:lpstr>PowerPoint Presentation</vt:lpstr>
      <vt:lpstr>Business Tax Trends</vt:lpstr>
      <vt:lpstr>State Business Tax Climate Index</vt:lpstr>
      <vt:lpstr>PowerPoint Presentation</vt:lpstr>
      <vt:lpstr>State Business Tax Climate Index</vt:lpstr>
      <vt:lpstr>PowerPoint Presentation</vt:lpstr>
      <vt:lpstr>PowerPoint Presentation</vt:lpstr>
      <vt:lpstr>PowerPoint Presentation</vt:lpstr>
      <vt:lpstr>Business &amp; Job Growth Trends</vt:lpstr>
      <vt:lpstr>PowerPoint Presentation</vt:lpstr>
      <vt:lpstr>MD</vt:lpstr>
      <vt:lpstr>Non-Agricultural Employment (September 23-September 24) </vt:lpstr>
      <vt:lpstr>Non-Agricultural Employment (2014-2024)</vt:lpstr>
      <vt:lpstr>PowerPoint Presentation</vt:lpstr>
      <vt:lpstr>The Worker Shortage Across America (September 2023) </vt:lpstr>
      <vt:lpstr>Transportation &amp; Infrastructure </vt:lpstr>
      <vt:lpstr>The Critical Role of Transporation </vt:lpstr>
      <vt:lpstr>Maryland's Infrastructure Report Card</vt:lpstr>
      <vt:lpstr>State Roadway Expenditures, ‘21</vt:lpstr>
      <vt:lpstr>Commute Times</vt:lpstr>
      <vt:lpstr>Energy Costs</vt:lpstr>
      <vt:lpstr>Energy Costs</vt:lpstr>
      <vt:lpstr>GDP Data </vt:lpstr>
      <vt:lpstr>Gross Domestic Product (2023) </vt:lpstr>
      <vt:lpstr>Gross Domestic Product (2023) </vt:lpstr>
      <vt:lpstr>Overall Economic Performance and Economic Outlook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Abbigail Ludwig</dc:creator>
  <cp:lastModifiedBy>Abbigail Ludwig</cp:lastModifiedBy>
  <cp:revision>31</cp:revision>
  <dcterms:created xsi:type="dcterms:W3CDTF">2024-01-19T13:59:16Z</dcterms:created>
  <dcterms:modified xsi:type="dcterms:W3CDTF">2025-02-01T22:00:46Z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0x0101006DE49B54EF753E45BDED95C043BFB54F</vt:lpwstr>
  </property>
  <property fmtid="{D5CDD505-2E9C-101B-9397-08002B2CF9AE}" pid="3" name="MediaServiceImageTags">
    <vt:lpwstr/>
  </property>
</Properties>
</file>