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0" r:id="rId1"/>
  </p:sldMasterIdLst>
  <p:notesMasterIdLst>
    <p:notesMasterId r:id="rId20"/>
  </p:notesMasterIdLst>
  <p:handoutMasterIdLst>
    <p:handoutMasterId r:id="rId21"/>
  </p:handoutMasterIdLst>
  <p:sldIdLst>
    <p:sldId id="256" r:id="rId2"/>
    <p:sldId id="257" r:id="rId3"/>
    <p:sldId id="259" r:id="rId4"/>
    <p:sldId id="258" r:id="rId5"/>
    <p:sldId id="287" r:id="rId6"/>
    <p:sldId id="263" r:id="rId7"/>
    <p:sldId id="293" r:id="rId8"/>
    <p:sldId id="294" r:id="rId9"/>
    <p:sldId id="261" r:id="rId10"/>
    <p:sldId id="278" r:id="rId11"/>
    <p:sldId id="275" r:id="rId12"/>
    <p:sldId id="276" r:id="rId13"/>
    <p:sldId id="285" r:id="rId14"/>
    <p:sldId id="295" r:id="rId15"/>
    <p:sldId id="292" r:id="rId16"/>
    <p:sldId id="288" r:id="rId17"/>
    <p:sldId id="290" r:id="rId18"/>
    <p:sldId id="291" r:id="rId19"/>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FFFF99"/>
    <a:srgbClr val="FFFF66"/>
    <a:srgbClr val="B4DE86"/>
    <a:srgbClr val="FF9900"/>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876" autoAdjust="0"/>
  </p:normalViewPr>
  <p:slideViewPr>
    <p:cSldViewPr snapToGrid="0">
      <p:cViewPr varScale="1">
        <p:scale>
          <a:sx n="112" d="100"/>
          <a:sy n="112" d="100"/>
        </p:scale>
        <p:origin x="3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91392-9824-4DFA-AAD4-09B0E2285A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D75434-ADE8-4FEA-A170-ACD15DCFDA81}">
      <dgm:prSet/>
      <dgm:spPr/>
      <dgm:t>
        <a:bodyPr/>
        <a:lstStyle/>
        <a:p>
          <a:pPr>
            <a:lnSpc>
              <a:spcPct val="100000"/>
            </a:lnSpc>
          </a:pPr>
          <a:r>
            <a:rPr lang="en-US" b="1" dirty="0"/>
            <a:t>Parcel remains unimproved:  </a:t>
          </a:r>
          <a:r>
            <a:rPr lang="en-US" dirty="0">
              <a:highlight>
                <a:srgbClr val="FFFFCC"/>
              </a:highlight>
            </a:rPr>
            <a:t>$513,950</a:t>
          </a:r>
        </a:p>
      </dgm:t>
    </dgm:pt>
    <dgm:pt modelId="{2257657A-3F2A-4A8A-B47B-57E4BB57196D}" type="parTrans" cxnId="{42C9F5E2-313C-40AB-8BD2-AFF3FFA7104B}">
      <dgm:prSet/>
      <dgm:spPr/>
      <dgm:t>
        <a:bodyPr/>
        <a:lstStyle/>
        <a:p>
          <a:endParaRPr lang="en-US"/>
        </a:p>
      </dgm:t>
    </dgm:pt>
    <dgm:pt modelId="{30E3AC72-F66C-46A9-949F-023DDE09A46E}" type="sibTrans" cxnId="{42C9F5E2-313C-40AB-8BD2-AFF3FFA7104B}">
      <dgm:prSet/>
      <dgm:spPr/>
      <dgm:t>
        <a:bodyPr/>
        <a:lstStyle/>
        <a:p>
          <a:endParaRPr lang="en-US"/>
        </a:p>
      </dgm:t>
    </dgm:pt>
    <dgm:pt modelId="{D9C0AF1F-D1D9-4432-B95A-05A40334EBBB}">
      <dgm:prSet/>
      <dgm:spPr/>
      <dgm:t>
        <a:bodyPr/>
        <a:lstStyle/>
        <a:p>
          <a:pPr>
            <a:lnSpc>
              <a:spcPct val="100000"/>
            </a:lnSpc>
          </a:pPr>
          <a:r>
            <a:rPr lang="en-US" b="1" dirty="0"/>
            <a:t>Parcel developed within EZ and receives a property tax credit:  </a:t>
          </a:r>
          <a:r>
            <a:rPr lang="en-US" dirty="0">
              <a:highlight>
                <a:srgbClr val="FFFFCC"/>
              </a:highlight>
            </a:rPr>
            <a:t>$5.7 million </a:t>
          </a:r>
          <a:endParaRPr lang="en-US" b="1" dirty="0">
            <a:highlight>
              <a:srgbClr val="FFFFCC"/>
            </a:highlight>
          </a:endParaRPr>
        </a:p>
      </dgm:t>
    </dgm:pt>
    <dgm:pt modelId="{FF3265EF-534F-485C-8E9B-62FFD3A14899}" type="parTrans" cxnId="{55CE5421-F980-42B9-AB63-B5B33EEE7432}">
      <dgm:prSet/>
      <dgm:spPr/>
      <dgm:t>
        <a:bodyPr/>
        <a:lstStyle/>
        <a:p>
          <a:endParaRPr lang="en-US"/>
        </a:p>
      </dgm:t>
    </dgm:pt>
    <dgm:pt modelId="{6B566347-DCC6-4D54-9980-AE7754B07254}" type="sibTrans" cxnId="{55CE5421-F980-42B9-AB63-B5B33EEE7432}">
      <dgm:prSet/>
      <dgm:spPr/>
      <dgm:t>
        <a:bodyPr/>
        <a:lstStyle/>
        <a:p>
          <a:endParaRPr lang="en-US"/>
        </a:p>
      </dgm:t>
    </dgm:pt>
    <dgm:pt modelId="{68A3EE26-BB8D-47C0-9A94-26F260A3C7D1}">
      <dgm:prSet/>
      <dgm:spPr/>
      <dgm:t>
        <a:bodyPr/>
        <a:lstStyle/>
        <a:p>
          <a:pPr>
            <a:lnSpc>
              <a:spcPct val="100000"/>
            </a:lnSpc>
          </a:pPr>
          <a:r>
            <a:rPr lang="en-US" b="1" dirty="0"/>
            <a:t>Parcel developed without EZ so no property tax credit received:  </a:t>
          </a:r>
          <a:r>
            <a:rPr lang="en-US" dirty="0">
              <a:highlight>
                <a:srgbClr val="FFFFCC"/>
              </a:highlight>
            </a:rPr>
            <a:t>$8.2 million</a:t>
          </a:r>
        </a:p>
      </dgm:t>
    </dgm:pt>
    <dgm:pt modelId="{31F9775C-E330-426B-8058-41094CE14295}" type="parTrans" cxnId="{7FCD7EAB-D465-40A4-BA0F-3734CC6E9A4E}">
      <dgm:prSet/>
      <dgm:spPr/>
      <dgm:t>
        <a:bodyPr/>
        <a:lstStyle/>
        <a:p>
          <a:endParaRPr lang="en-US"/>
        </a:p>
      </dgm:t>
    </dgm:pt>
    <dgm:pt modelId="{87BD8946-A3C1-41BD-8D5A-19FD390E951B}" type="sibTrans" cxnId="{7FCD7EAB-D465-40A4-BA0F-3734CC6E9A4E}">
      <dgm:prSet/>
      <dgm:spPr/>
      <dgm:t>
        <a:bodyPr/>
        <a:lstStyle/>
        <a:p>
          <a:endParaRPr lang="en-US"/>
        </a:p>
      </dgm:t>
    </dgm:pt>
    <dgm:pt modelId="{ACBDD52C-49DE-4FC2-92A1-79D9BBBCD300}" type="pres">
      <dgm:prSet presAssocID="{D1791392-9824-4DFA-AAD4-09B0E2285A47}" presName="root" presStyleCnt="0">
        <dgm:presLayoutVars>
          <dgm:dir/>
          <dgm:resizeHandles val="exact"/>
        </dgm:presLayoutVars>
      </dgm:prSet>
      <dgm:spPr/>
    </dgm:pt>
    <dgm:pt modelId="{6439FAD9-E2CD-4281-829A-C7FAAA8F38E7}" type="pres">
      <dgm:prSet presAssocID="{89D75434-ADE8-4FEA-A170-ACD15DCFDA81}" presName="compNode" presStyleCnt="0"/>
      <dgm:spPr/>
    </dgm:pt>
    <dgm:pt modelId="{DB067FDD-0846-4404-B0F5-EAD9AF6CEA6A}" type="pres">
      <dgm:prSet presAssocID="{89D75434-ADE8-4FEA-A170-ACD15DCFDA81}" presName="bgRect" presStyleLbl="bgShp" presStyleIdx="0" presStyleCnt="3" custLinFactNeighborY="2057"/>
      <dgm:spPr>
        <a:solidFill>
          <a:schemeClr val="bg2">
            <a:lumMod val="75000"/>
          </a:schemeClr>
        </a:solidFill>
      </dgm:spPr>
    </dgm:pt>
    <dgm:pt modelId="{36CD2733-78D8-4F84-868A-BA13B366CF42}" type="pres">
      <dgm:prSet presAssocID="{89D75434-ADE8-4FEA-A170-ACD15DCFDA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ill scene with solid fill"/>
        </a:ext>
      </dgm:extLst>
    </dgm:pt>
    <dgm:pt modelId="{97843AA2-9245-4F87-A8B4-A9F6A525179F}" type="pres">
      <dgm:prSet presAssocID="{89D75434-ADE8-4FEA-A170-ACD15DCFDA81}" presName="spaceRect" presStyleCnt="0"/>
      <dgm:spPr/>
    </dgm:pt>
    <dgm:pt modelId="{5298A339-B1EE-4067-9C21-207C5638434D}" type="pres">
      <dgm:prSet presAssocID="{89D75434-ADE8-4FEA-A170-ACD15DCFDA81}" presName="parTx" presStyleLbl="revTx" presStyleIdx="0" presStyleCnt="3">
        <dgm:presLayoutVars>
          <dgm:chMax val="0"/>
          <dgm:chPref val="0"/>
        </dgm:presLayoutVars>
      </dgm:prSet>
      <dgm:spPr/>
    </dgm:pt>
    <dgm:pt modelId="{1462B080-3F5F-473D-9A04-762E6A6C951E}" type="pres">
      <dgm:prSet presAssocID="{30E3AC72-F66C-46A9-949F-023DDE09A46E}" presName="sibTrans" presStyleCnt="0"/>
      <dgm:spPr/>
    </dgm:pt>
    <dgm:pt modelId="{4D8A770D-6F7A-4C0F-9D5A-3D3BF1875A14}" type="pres">
      <dgm:prSet presAssocID="{D9C0AF1F-D1D9-4432-B95A-05A40334EBBB}" presName="compNode" presStyleCnt="0"/>
      <dgm:spPr/>
    </dgm:pt>
    <dgm:pt modelId="{0E16A780-F5CE-4C2E-A4D8-22F9C4F5A92E}" type="pres">
      <dgm:prSet presAssocID="{D9C0AF1F-D1D9-4432-B95A-05A40334EBBB}" presName="bgRect" presStyleLbl="bgShp" presStyleIdx="1" presStyleCnt="3" custLinFactNeighborX="0" custLinFactNeighborY="150"/>
      <dgm:spPr>
        <a:solidFill>
          <a:schemeClr val="bg2">
            <a:lumMod val="75000"/>
          </a:schemeClr>
        </a:solidFill>
      </dgm:spPr>
    </dgm:pt>
    <dgm:pt modelId="{935F00A5-EA50-4805-AB96-08D907DF49A9}" type="pres">
      <dgm:prSet presAssocID="{D9C0AF1F-D1D9-4432-B95A-05A40334EB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dern architecture with solid fill"/>
        </a:ext>
      </dgm:extLst>
    </dgm:pt>
    <dgm:pt modelId="{BFF6CB73-58EA-47E4-AB75-C78ED3FD0387}" type="pres">
      <dgm:prSet presAssocID="{D9C0AF1F-D1D9-4432-B95A-05A40334EBBB}" presName="spaceRect" presStyleCnt="0"/>
      <dgm:spPr/>
    </dgm:pt>
    <dgm:pt modelId="{07D906B5-3F88-4465-BC54-811EF869FDF2}" type="pres">
      <dgm:prSet presAssocID="{D9C0AF1F-D1D9-4432-B95A-05A40334EBBB}" presName="parTx" presStyleLbl="revTx" presStyleIdx="1" presStyleCnt="3">
        <dgm:presLayoutVars>
          <dgm:chMax val="0"/>
          <dgm:chPref val="0"/>
        </dgm:presLayoutVars>
      </dgm:prSet>
      <dgm:spPr/>
    </dgm:pt>
    <dgm:pt modelId="{6D452903-4371-4338-88CE-C90DEA3EBA8F}" type="pres">
      <dgm:prSet presAssocID="{6B566347-DCC6-4D54-9980-AE7754B07254}" presName="sibTrans" presStyleCnt="0"/>
      <dgm:spPr/>
    </dgm:pt>
    <dgm:pt modelId="{76E40EC3-88F1-403D-AB88-7B214863E4FE}" type="pres">
      <dgm:prSet presAssocID="{68A3EE26-BB8D-47C0-9A94-26F260A3C7D1}" presName="compNode" presStyleCnt="0"/>
      <dgm:spPr/>
    </dgm:pt>
    <dgm:pt modelId="{C2AECAAB-5D25-4945-9D95-8292DCF4492F}" type="pres">
      <dgm:prSet presAssocID="{68A3EE26-BB8D-47C0-9A94-26F260A3C7D1}" presName="bgRect" presStyleLbl="bgShp" presStyleIdx="2" presStyleCnt="3" custLinFactNeighborX="-122" custLinFactNeighborY="-2458"/>
      <dgm:spPr>
        <a:solidFill>
          <a:schemeClr val="bg2">
            <a:lumMod val="75000"/>
          </a:schemeClr>
        </a:solidFill>
      </dgm:spPr>
    </dgm:pt>
    <dgm:pt modelId="{12EE912B-12C8-4BB4-8AAE-DD012F7EC683}" type="pres">
      <dgm:prSet presAssocID="{68A3EE26-BB8D-47C0-9A94-26F260A3C7D1}"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dern architecture with solid fill"/>
        </a:ext>
      </dgm:extLst>
    </dgm:pt>
    <dgm:pt modelId="{5160EFF9-B5EB-45BE-A20D-2C7D624315FF}" type="pres">
      <dgm:prSet presAssocID="{68A3EE26-BB8D-47C0-9A94-26F260A3C7D1}" presName="spaceRect" presStyleCnt="0"/>
      <dgm:spPr/>
    </dgm:pt>
    <dgm:pt modelId="{503CDBE6-E650-4FA8-AB48-115DEFCE58CF}" type="pres">
      <dgm:prSet presAssocID="{68A3EE26-BB8D-47C0-9A94-26F260A3C7D1}" presName="parTx" presStyleLbl="revTx" presStyleIdx="2" presStyleCnt="3">
        <dgm:presLayoutVars>
          <dgm:chMax val="0"/>
          <dgm:chPref val="0"/>
        </dgm:presLayoutVars>
      </dgm:prSet>
      <dgm:spPr/>
    </dgm:pt>
  </dgm:ptLst>
  <dgm:cxnLst>
    <dgm:cxn modelId="{CAFACA1D-B846-4F94-B13F-B1C17B4A192F}" type="presOf" srcId="{D1791392-9824-4DFA-AAD4-09B0E2285A47}" destId="{ACBDD52C-49DE-4FC2-92A1-79D9BBBCD300}" srcOrd="0" destOrd="0" presId="urn:microsoft.com/office/officeart/2018/2/layout/IconVerticalSolidList"/>
    <dgm:cxn modelId="{55CE5421-F980-42B9-AB63-B5B33EEE7432}" srcId="{D1791392-9824-4DFA-AAD4-09B0E2285A47}" destId="{D9C0AF1F-D1D9-4432-B95A-05A40334EBBB}" srcOrd="1" destOrd="0" parTransId="{FF3265EF-534F-485C-8E9B-62FFD3A14899}" sibTransId="{6B566347-DCC6-4D54-9980-AE7754B07254}"/>
    <dgm:cxn modelId="{84638529-16CC-468F-9886-C1A103A9E727}" type="presOf" srcId="{89D75434-ADE8-4FEA-A170-ACD15DCFDA81}" destId="{5298A339-B1EE-4067-9C21-207C5638434D}" srcOrd="0" destOrd="0" presId="urn:microsoft.com/office/officeart/2018/2/layout/IconVerticalSolidList"/>
    <dgm:cxn modelId="{61867D8C-E3C6-4A25-B34D-2F8AE400F1AF}" type="presOf" srcId="{68A3EE26-BB8D-47C0-9A94-26F260A3C7D1}" destId="{503CDBE6-E650-4FA8-AB48-115DEFCE58CF}" srcOrd="0" destOrd="0" presId="urn:microsoft.com/office/officeart/2018/2/layout/IconVerticalSolidList"/>
    <dgm:cxn modelId="{7FCD7EAB-D465-40A4-BA0F-3734CC6E9A4E}" srcId="{D1791392-9824-4DFA-AAD4-09B0E2285A47}" destId="{68A3EE26-BB8D-47C0-9A94-26F260A3C7D1}" srcOrd="2" destOrd="0" parTransId="{31F9775C-E330-426B-8058-41094CE14295}" sibTransId="{87BD8946-A3C1-41BD-8D5A-19FD390E951B}"/>
    <dgm:cxn modelId="{401132C2-6497-4A86-8226-FE18A4E6A086}" type="presOf" srcId="{D9C0AF1F-D1D9-4432-B95A-05A40334EBBB}" destId="{07D906B5-3F88-4465-BC54-811EF869FDF2}" srcOrd="0" destOrd="0" presId="urn:microsoft.com/office/officeart/2018/2/layout/IconVerticalSolidList"/>
    <dgm:cxn modelId="{42C9F5E2-313C-40AB-8BD2-AFF3FFA7104B}" srcId="{D1791392-9824-4DFA-AAD4-09B0E2285A47}" destId="{89D75434-ADE8-4FEA-A170-ACD15DCFDA81}" srcOrd="0" destOrd="0" parTransId="{2257657A-3F2A-4A8A-B47B-57E4BB57196D}" sibTransId="{30E3AC72-F66C-46A9-949F-023DDE09A46E}"/>
    <dgm:cxn modelId="{0011B66F-F855-4CD6-BB95-E784CC296CD2}" type="presParOf" srcId="{ACBDD52C-49DE-4FC2-92A1-79D9BBBCD300}" destId="{6439FAD9-E2CD-4281-829A-C7FAAA8F38E7}" srcOrd="0" destOrd="0" presId="urn:microsoft.com/office/officeart/2018/2/layout/IconVerticalSolidList"/>
    <dgm:cxn modelId="{C312967B-8CCE-436E-BD1D-25205D0EBA03}" type="presParOf" srcId="{6439FAD9-E2CD-4281-829A-C7FAAA8F38E7}" destId="{DB067FDD-0846-4404-B0F5-EAD9AF6CEA6A}" srcOrd="0" destOrd="0" presId="urn:microsoft.com/office/officeart/2018/2/layout/IconVerticalSolidList"/>
    <dgm:cxn modelId="{5A016A19-F833-474A-9BD6-DE48ABC003F7}" type="presParOf" srcId="{6439FAD9-E2CD-4281-829A-C7FAAA8F38E7}" destId="{36CD2733-78D8-4F84-868A-BA13B366CF42}" srcOrd="1" destOrd="0" presId="urn:microsoft.com/office/officeart/2018/2/layout/IconVerticalSolidList"/>
    <dgm:cxn modelId="{E64DFDD6-C807-443A-BC3D-ECF6AF8F0E53}" type="presParOf" srcId="{6439FAD9-E2CD-4281-829A-C7FAAA8F38E7}" destId="{97843AA2-9245-4F87-A8B4-A9F6A525179F}" srcOrd="2" destOrd="0" presId="urn:microsoft.com/office/officeart/2018/2/layout/IconVerticalSolidList"/>
    <dgm:cxn modelId="{FA137E0F-984F-43F7-8690-0740C5E72E74}" type="presParOf" srcId="{6439FAD9-E2CD-4281-829A-C7FAAA8F38E7}" destId="{5298A339-B1EE-4067-9C21-207C5638434D}" srcOrd="3" destOrd="0" presId="urn:microsoft.com/office/officeart/2018/2/layout/IconVerticalSolidList"/>
    <dgm:cxn modelId="{12F7A77A-7C71-44E0-914E-5B3146E669B5}" type="presParOf" srcId="{ACBDD52C-49DE-4FC2-92A1-79D9BBBCD300}" destId="{1462B080-3F5F-473D-9A04-762E6A6C951E}" srcOrd="1" destOrd="0" presId="urn:microsoft.com/office/officeart/2018/2/layout/IconVerticalSolidList"/>
    <dgm:cxn modelId="{9FA042E4-9B64-4A97-919B-0F94B71956DF}" type="presParOf" srcId="{ACBDD52C-49DE-4FC2-92A1-79D9BBBCD300}" destId="{4D8A770D-6F7A-4C0F-9D5A-3D3BF1875A14}" srcOrd="2" destOrd="0" presId="urn:microsoft.com/office/officeart/2018/2/layout/IconVerticalSolidList"/>
    <dgm:cxn modelId="{B1E323F7-68D5-45BF-B222-CBBE50D0BD22}" type="presParOf" srcId="{4D8A770D-6F7A-4C0F-9D5A-3D3BF1875A14}" destId="{0E16A780-F5CE-4C2E-A4D8-22F9C4F5A92E}" srcOrd="0" destOrd="0" presId="urn:microsoft.com/office/officeart/2018/2/layout/IconVerticalSolidList"/>
    <dgm:cxn modelId="{30CD3948-FCF8-42BE-9C3D-6A51D459DB2A}" type="presParOf" srcId="{4D8A770D-6F7A-4C0F-9D5A-3D3BF1875A14}" destId="{935F00A5-EA50-4805-AB96-08D907DF49A9}" srcOrd="1" destOrd="0" presId="urn:microsoft.com/office/officeart/2018/2/layout/IconVerticalSolidList"/>
    <dgm:cxn modelId="{20E16372-25FC-4A59-BE8B-BFD9702A47F1}" type="presParOf" srcId="{4D8A770D-6F7A-4C0F-9D5A-3D3BF1875A14}" destId="{BFF6CB73-58EA-47E4-AB75-C78ED3FD0387}" srcOrd="2" destOrd="0" presId="urn:microsoft.com/office/officeart/2018/2/layout/IconVerticalSolidList"/>
    <dgm:cxn modelId="{E24822BB-4501-42FA-B333-F382BEE8CEE5}" type="presParOf" srcId="{4D8A770D-6F7A-4C0F-9D5A-3D3BF1875A14}" destId="{07D906B5-3F88-4465-BC54-811EF869FDF2}" srcOrd="3" destOrd="0" presId="urn:microsoft.com/office/officeart/2018/2/layout/IconVerticalSolidList"/>
    <dgm:cxn modelId="{7EAC07FB-1A86-4309-9886-61C92FD2F9FE}" type="presParOf" srcId="{ACBDD52C-49DE-4FC2-92A1-79D9BBBCD300}" destId="{6D452903-4371-4338-88CE-C90DEA3EBA8F}" srcOrd="3" destOrd="0" presId="urn:microsoft.com/office/officeart/2018/2/layout/IconVerticalSolidList"/>
    <dgm:cxn modelId="{6A3E1D95-885C-40DE-88E7-E7FD89CDB8F8}" type="presParOf" srcId="{ACBDD52C-49DE-4FC2-92A1-79D9BBBCD300}" destId="{76E40EC3-88F1-403D-AB88-7B214863E4FE}" srcOrd="4" destOrd="0" presId="urn:microsoft.com/office/officeart/2018/2/layout/IconVerticalSolidList"/>
    <dgm:cxn modelId="{AB766134-2E4F-43EB-AF84-EE549A2DDA21}" type="presParOf" srcId="{76E40EC3-88F1-403D-AB88-7B214863E4FE}" destId="{C2AECAAB-5D25-4945-9D95-8292DCF4492F}" srcOrd="0" destOrd="0" presId="urn:microsoft.com/office/officeart/2018/2/layout/IconVerticalSolidList"/>
    <dgm:cxn modelId="{8F33111D-BA77-4025-BB48-BB64AD966C91}" type="presParOf" srcId="{76E40EC3-88F1-403D-AB88-7B214863E4FE}" destId="{12EE912B-12C8-4BB4-8AAE-DD012F7EC683}" srcOrd="1" destOrd="0" presId="urn:microsoft.com/office/officeart/2018/2/layout/IconVerticalSolidList"/>
    <dgm:cxn modelId="{0022A640-DB1B-4E43-8C6F-D486167F8442}" type="presParOf" srcId="{76E40EC3-88F1-403D-AB88-7B214863E4FE}" destId="{5160EFF9-B5EB-45BE-A20D-2C7D624315FF}" srcOrd="2" destOrd="0" presId="urn:microsoft.com/office/officeart/2018/2/layout/IconVerticalSolidList"/>
    <dgm:cxn modelId="{14E3ACBC-2890-4DF9-8F58-23B54D5339D7}" type="presParOf" srcId="{76E40EC3-88F1-403D-AB88-7B214863E4FE}" destId="{503CDBE6-E650-4FA8-AB48-115DEFCE58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C27BD-A5B4-442D-91B8-C1DDCCAC5F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6EE542-17C7-42AA-8244-1B9BD64B0263}">
      <dgm:prSet/>
      <dgm:spPr>
        <a:solidFill>
          <a:srgbClr val="C00000"/>
        </a:solidFill>
      </dgm:spPr>
      <dgm:t>
        <a:bodyPr/>
        <a:lstStyle/>
        <a:p>
          <a:r>
            <a:rPr lang="en-US" dirty="0"/>
            <a:t>Over 5,000 new jobs created</a:t>
          </a:r>
        </a:p>
      </dgm:t>
    </dgm:pt>
    <dgm:pt modelId="{30A87D6F-E7E9-4D01-BDF6-860757276CFA}" type="parTrans" cxnId="{B47821A2-BB03-4659-97E0-E9BD560F990C}">
      <dgm:prSet/>
      <dgm:spPr/>
      <dgm:t>
        <a:bodyPr/>
        <a:lstStyle/>
        <a:p>
          <a:endParaRPr lang="en-US"/>
        </a:p>
      </dgm:t>
    </dgm:pt>
    <dgm:pt modelId="{5F41DDE1-9E8A-44D1-897C-9DB8E25968A6}" type="sibTrans" cxnId="{B47821A2-BB03-4659-97E0-E9BD560F990C}">
      <dgm:prSet/>
      <dgm:spPr/>
      <dgm:t>
        <a:bodyPr/>
        <a:lstStyle/>
        <a:p>
          <a:endParaRPr lang="en-US"/>
        </a:p>
      </dgm:t>
    </dgm:pt>
    <dgm:pt modelId="{11A9AA0A-C1BC-4D1E-8DB5-6D7F6C4DFA3B}">
      <dgm:prSet/>
      <dgm:spPr>
        <a:solidFill>
          <a:srgbClr val="C00000"/>
        </a:solidFill>
      </dgm:spPr>
      <dgm:t>
        <a:bodyPr/>
        <a:lstStyle/>
        <a:p>
          <a:r>
            <a:rPr lang="en-US" dirty="0"/>
            <a:t>Over $1.5 billion in capital investments</a:t>
          </a:r>
        </a:p>
      </dgm:t>
    </dgm:pt>
    <dgm:pt modelId="{06D00996-4BF2-468B-9410-B9B7BE857BD1}" type="parTrans" cxnId="{1B2619F4-3F5A-48C9-997E-8CB1605C3B8A}">
      <dgm:prSet/>
      <dgm:spPr/>
      <dgm:t>
        <a:bodyPr/>
        <a:lstStyle/>
        <a:p>
          <a:endParaRPr lang="en-US"/>
        </a:p>
      </dgm:t>
    </dgm:pt>
    <dgm:pt modelId="{17E85135-F3D5-409F-AF2B-E03371D4F3C2}" type="sibTrans" cxnId="{1B2619F4-3F5A-48C9-997E-8CB1605C3B8A}">
      <dgm:prSet/>
      <dgm:spPr/>
      <dgm:t>
        <a:bodyPr/>
        <a:lstStyle/>
        <a:p>
          <a:endParaRPr lang="en-US"/>
        </a:p>
      </dgm:t>
    </dgm:pt>
    <dgm:pt modelId="{B515EEBD-4506-4F39-A2B6-E02225ED76F9}">
      <dgm:prSet/>
      <dgm:spPr>
        <a:solidFill>
          <a:srgbClr val="C00000"/>
        </a:solidFill>
      </dgm:spPr>
      <dgm:t>
        <a:bodyPr/>
        <a:lstStyle/>
        <a:p>
          <a:r>
            <a:rPr lang="en-US" dirty="0"/>
            <a:t>Over 10 million new square feet</a:t>
          </a:r>
        </a:p>
      </dgm:t>
    </dgm:pt>
    <dgm:pt modelId="{BBB16C18-1D0C-4B26-8AE4-49FCF9C59664}" type="parTrans" cxnId="{9DBAF452-FA60-4DED-90DE-0066E4EBCB14}">
      <dgm:prSet/>
      <dgm:spPr/>
      <dgm:t>
        <a:bodyPr/>
        <a:lstStyle/>
        <a:p>
          <a:endParaRPr lang="en-US"/>
        </a:p>
      </dgm:t>
    </dgm:pt>
    <dgm:pt modelId="{85A7CD82-E093-4E19-8424-A53995ABD379}" type="sibTrans" cxnId="{9DBAF452-FA60-4DED-90DE-0066E4EBCB14}">
      <dgm:prSet/>
      <dgm:spPr/>
      <dgm:t>
        <a:bodyPr/>
        <a:lstStyle/>
        <a:p>
          <a:endParaRPr lang="en-US"/>
        </a:p>
      </dgm:t>
    </dgm:pt>
    <dgm:pt modelId="{EE6D04D6-F3EC-4329-9A3F-F5838106337B}" type="pres">
      <dgm:prSet presAssocID="{FFFC27BD-A5B4-442D-91B8-C1DDCCAC5F92}" presName="linear" presStyleCnt="0">
        <dgm:presLayoutVars>
          <dgm:animLvl val="lvl"/>
          <dgm:resizeHandles val="exact"/>
        </dgm:presLayoutVars>
      </dgm:prSet>
      <dgm:spPr/>
    </dgm:pt>
    <dgm:pt modelId="{554705AE-D66D-457B-AB5E-D60CAA18F337}" type="pres">
      <dgm:prSet presAssocID="{2B6EE542-17C7-42AA-8244-1B9BD64B0263}" presName="parentText" presStyleLbl="node1" presStyleIdx="0" presStyleCnt="3">
        <dgm:presLayoutVars>
          <dgm:chMax val="0"/>
          <dgm:bulletEnabled val="1"/>
        </dgm:presLayoutVars>
      </dgm:prSet>
      <dgm:spPr/>
    </dgm:pt>
    <dgm:pt modelId="{D70C55EF-5C5A-4ABA-8849-8E7F53680570}" type="pres">
      <dgm:prSet presAssocID="{5F41DDE1-9E8A-44D1-897C-9DB8E25968A6}" presName="spacer" presStyleCnt="0"/>
      <dgm:spPr/>
    </dgm:pt>
    <dgm:pt modelId="{A28A3647-A96D-4630-AE8E-451BC10C550F}" type="pres">
      <dgm:prSet presAssocID="{11A9AA0A-C1BC-4D1E-8DB5-6D7F6C4DFA3B}" presName="parentText" presStyleLbl="node1" presStyleIdx="1" presStyleCnt="3">
        <dgm:presLayoutVars>
          <dgm:chMax val="0"/>
          <dgm:bulletEnabled val="1"/>
        </dgm:presLayoutVars>
      </dgm:prSet>
      <dgm:spPr/>
    </dgm:pt>
    <dgm:pt modelId="{CAC2BE88-6F6E-4FFB-80FE-1DE8D8AA0B4C}" type="pres">
      <dgm:prSet presAssocID="{17E85135-F3D5-409F-AF2B-E03371D4F3C2}" presName="spacer" presStyleCnt="0"/>
      <dgm:spPr/>
    </dgm:pt>
    <dgm:pt modelId="{C750B37D-E1B4-4ECC-8E7E-BA9C6E6ED111}" type="pres">
      <dgm:prSet presAssocID="{B515EEBD-4506-4F39-A2B6-E02225ED76F9}" presName="parentText" presStyleLbl="node1" presStyleIdx="2" presStyleCnt="3">
        <dgm:presLayoutVars>
          <dgm:chMax val="0"/>
          <dgm:bulletEnabled val="1"/>
        </dgm:presLayoutVars>
      </dgm:prSet>
      <dgm:spPr/>
    </dgm:pt>
  </dgm:ptLst>
  <dgm:cxnLst>
    <dgm:cxn modelId="{B3A68132-19A7-49DF-A9A6-D2DEDA16CEC4}" type="presOf" srcId="{2B6EE542-17C7-42AA-8244-1B9BD64B0263}" destId="{554705AE-D66D-457B-AB5E-D60CAA18F337}" srcOrd="0" destOrd="0" presId="urn:microsoft.com/office/officeart/2005/8/layout/vList2"/>
    <dgm:cxn modelId="{4972465F-AF06-4DC9-9B1C-1F1252FF444E}" type="presOf" srcId="{11A9AA0A-C1BC-4D1E-8DB5-6D7F6C4DFA3B}" destId="{A28A3647-A96D-4630-AE8E-451BC10C550F}" srcOrd="0" destOrd="0" presId="urn:microsoft.com/office/officeart/2005/8/layout/vList2"/>
    <dgm:cxn modelId="{27C6434E-2B11-4CFD-90A8-B9B3007659BE}" type="presOf" srcId="{B515EEBD-4506-4F39-A2B6-E02225ED76F9}" destId="{C750B37D-E1B4-4ECC-8E7E-BA9C6E6ED111}" srcOrd="0" destOrd="0" presId="urn:microsoft.com/office/officeart/2005/8/layout/vList2"/>
    <dgm:cxn modelId="{9DBAF452-FA60-4DED-90DE-0066E4EBCB14}" srcId="{FFFC27BD-A5B4-442D-91B8-C1DDCCAC5F92}" destId="{B515EEBD-4506-4F39-A2B6-E02225ED76F9}" srcOrd="2" destOrd="0" parTransId="{BBB16C18-1D0C-4B26-8AE4-49FCF9C59664}" sibTransId="{85A7CD82-E093-4E19-8424-A53995ABD379}"/>
    <dgm:cxn modelId="{28358857-D2D7-49B0-AEF6-54AA5FF4D386}" type="presOf" srcId="{FFFC27BD-A5B4-442D-91B8-C1DDCCAC5F92}" destId="{EE6D04D6-F3EC-4329-9A3F-F5838106337B}" srcOrd="0" destOrd="0" presId="urn:microsoft.com/office/officeart/2005/8/layout/vList2"/>
    <dgm:cxn modelId="{B47821A2-BB03-4659-97E0-E9BD560F990C}" srcId="{FFFC27BD-A5B4-442D-91B8-C1DDCCAC5F92}" destId="{2B6EE542-17C7-42AA-8244-1B9BD64B0263}" srcOrd="0" destOrd="0" parTransId="{30A87D6F-E7E9-4D01-BDF6-860757276CFA}" sibTransId="{5F41DDE1-9E8A-44D1-897C-9DB8E25968A6}"/>
    <dgm:cxn modelId="{1B2619F4-3F5A-48C9-997E-8CB1605C3B8A}" srcId="{FFFC27BD-A5B4-442D-91B8-C1DDCCAC5F92}" destId="{11A9AA0A-C1BC-4D1E-8DB5-6D7F6C4DFA3B}" srcOrd="1" destOrd="0" parTransId="{06D00996-4BF2-468B-9410-B9B7BE857BD1}" sibTransId="{17E85135-F3D5-409F-AF2B-E03371D4F3C2}"/>
    <dgm:cxn modelId="{503F6F1A-A135-421C-A6A6-8841894864DA}" type="presParOf" srcId="{EE6D04D6-F3EC-4329-9A3F-F5838106337B}" destId="{554705AE-D66D-457B-AB5E-D60CAA18F337}" srcOrd="0" destOrd="0" presId="urn:microsoft.com/office/officeart/2005/8/layout/vList2"/>
    <dgm:cxn modelId="{3AC2DBBF-0512-4A3C-90E7-7DE3A5653D5A}" type="presParOf" srcId="{EE6D04D6-F3EC-4329-9A3F-F5838106337B}" destId="{D70C55EF-5C5A-4ABA-8849-8E7F53680570}" srcOrd="1" destOrd="0" presId="urn:microsoft.com/office/officeart/2005/8/layout/vList2"/>
    <dgm:cxn modelId="{8B0F2A71-4DC9-4EE9-B5F0-18544055FFB7}" type="presParOf" srcId="{EE6D04D6-F3EC-4329-9A3F-F5838106337B}" destId="{A28A3647-A96D-4630-AE8E-451BC10C550F}" srcOrd="2" destOrd="0" presId="urn:microsoft.com/office/officeart/2005/8/layout/vList2"/>
    <dgm:cxn modelId="{0E1738EC-3826-4F26-AED6-405BC21B6CB1}" type="presParOf" srcId="{EE6D04D6-F3EC-4329-9A3F-F5838106337B}" destId="{CAC2BE88-6F6E-4FFB-80FE-1DE8D8AA0B4C}" srcOrd="3" destOrd="0" presId="urn:microsoft.com/office/officeart/2005/8/layout/vList2"/>
    <dgm:cxn modelId="{BDF96B34-CB2A-4C7A-957A-2F066209B53E}" type="presParOf" srcId="{EE6D04D6-F3EC-4329-9A3F-F5838106337B}" destId="{C750B37D-E1B4-4ECC-8E7E-BA9C6E6ED1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67FDD-0846-4404-B0F5-EAD9AF6CEA6A}">
      <dsp:nvSpPr>
        <dsp:cNvPr id="0" name=""/>
        <dsp:cNvSpPr/>
      </dsp:nvSpPr>
      <dsp:spPr>
        <a:xfrm>
          <a:off x="0" y="15318"/>
          <a:ext cx="10956060" cy="729546"/>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36CD2733-78D8-4F84-868A-BA13B366CF42}">
      <dsp:nvSpPr>
        <dsp:cNvPr id="0" name=""/>
        <dsp:cNvSpPr/>
      </dsp:nvSpPr>
      <dsp:spPr>
        <a:xfrm>
          <a:off x="220687" y="164459"/>
          <a:ext cx="401250" cy="40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8A339-B1EE-4067-9C21-207C5638434D}">
      <dsp:nvSpPr>
        <dsp:cNvPr id="0" name=""/>
        <dsp:cNvSpPr/>
      </dsp:nvSpPr>
      <dsp:spPr>
        <a:xfrm>
          <a:off x="842626" y="311"/>
          <a:ext cx="10113433" cy="72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10" tIns="77210" rIns="77210" bIns="77210" numCol="1" spcCol="1270" anchor="ctr" anchorCtr="0">
          <a:noAutofit/>
        </a:bodyPr>
        <a:lstStyle/>
        <a:p>
          <a:pPr marL="0" lvl="0" indent="0" algn="l" defTabSz="933450">
            <a:lnSpc>
              <a:spcPct val="100000"/>
            </a:lnSpc>
            <a:spcBef>
              <a:spcPct val="0"/>
            </a:spcBef>
            <a:spcAft>
              <a:spcPct val="35000"/>
            </a:spcAft>
            <a:buNone/>
          </a:pPr>
          <a:r>
            <a:rPr lang="en-US" sz="2100" b="1" kern="1200" dirty="0"/>
            <a:t>Parcel remains unimproved:  </a:t>
          </a:r>
          <a:r>
            <a:rPr lang="en-US" sz="2100" kern="1200" dirty="0">
              <a:highlight>
                <a:srgbClr val="FFFFCC"/>
              </a:highlight>
            </a:rPr>
            <a:t>$513,950</a:t>
          </a:r>
        </a:p>
      </dsp:txBody>
      <dsp:txXfrm>
        <a:off x="842626" y="311"/>
        <a:ext cx="10113433" cy="729546"/>
      </dsp:txXfrm>
    </dsp:sp>
    <dsp:sp modelId="{0E16A780-F5CE-4C2E-A4D8-22F9C4F5A92E}">
      <dsp:nvSpPr>
        <dsp:cNvPr id="0" name=""/>
        <dsp:cNvSpPr/>
      </dsp:nvSpPr>
      <dsp:spPr>
        <a:xfrm>
          <a:off x="0" y="913339"/>
          <a:ext cx="10956060" cy="729546"/>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935F00A5-EA50-4805-AB96-08D907DF49A9}">
      <dsp:nvSpPr>
        <dsp:cNvPr id="0" name=""/>
        <dsp:cNvSpPr/>
      </dsp:nvSpPr>
      <dsp:spPr>
        <a:xfrm>
          <a:off x="220687" y="1076392"/>
          <a:ext cx="401250" cy="40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906B5-3F88-4465-BC54-811EF869FDF2}">
      <dsp:nvSpPr>
        <dsp:cNvPr id="0" name=""/>
        <dsp:cNvSpPr/>
      </dsp:nvSpPr>
      <dsp:spPr>
        <a:xfrm>
          <a:off x="842626" y="912244"/>
          <a:ext cx="10113433" cy="72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10" tIns="77210" rIns="77210" bIns="77210" numCol="1" spcCol="1270" anchor="ctr" anchorCtr="0">
          <a:noAutofit/>
        </a:bodyPr>
        <a:lstStyle/>
        <a:p>
          <a:pPr marL="0" lvl="0" indent="0" algn="l" defTabSz="933450">
            <a:lnSpc>
              <a:spcPct val="100000"/>
            </a:lnSpc>
            <a:spcBef>
              <a:spcPct val="0"/>
            </a:spcBef>
            <a:spcAft>
              <a:spcPct val="35000"/>
            </a:spcAft>
            <a:buNone/>
          </a:pPr>
          <a:r>
            <a:rPr lang="en-US" sz="2100" b="1" kern="1200" dirty="0"/>
            <a:t>Parcel developed within EZ and receives a property tax credit:  </a:t>
          </a:r>
          <a:r>
            <a:rPr lang="en-US" sz="2100" kern="1200" dirty="0">
              <a:highlight>
                <a:srgbClr val="FFFFCC"/>
              </a:highlight>
            </a:rPr>
            <a:t>$5.7 million </a:t>
          </a:r>
          <a:endParaRPr lang="en-US" sz="2100" b="1" kern="1200" dirty="0">
            <a:highlight>
              <a:srgbClr val="FFFFCC"/>
            </a:highlight>
          </a:endParaRPr>
        </a:p>
      </dsp:txBody>
      <dsp:txXfrm>
        <a:off x="842626" y="912244"/>
        <a:ext cx="10113433" cy="729546"/>
      </dsp:txXfrm>
    </dsp:sp>
    <dsp:sp modelId="{C2AECAAB-5D25-4945-9D95-8292DCF4492F}">
      <dsp:nvSpPr>
        <dsp:cNvPr id="0" name=""/>
        <dsp:cNvSpPr/>
      </dsp:nvSpPr>
      <dsp:spPr>
        <a:xfrm>
          <a:off x="0" y="1806245"/>
          <a:ext cx="10956060" cy="729546"/>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12EE912B-12C8-4BB4-8AAE-DD012F7EC683}">
      <dsp:nvSpPr>
        <dsp:cNvPr id="0" name=""/>
        <dsp:cNvSpPr/>
      </dsp:nvSpPr>
      <dsp:spPr>
        <a:xfrm>
          <a:off x="220687" y="1988325"/>
          <a:ext cx="401250" cy="40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CDBE6-E650-4FA8-AB48-115DEFCE58CF}">
      <dsp:nvSpPr>
        <dsp:cNvPr id="0" name=""/>
        <dsp:cNvSpPr/>
      </dsp:nvSpPr>
      <dsp:spPr>
        <a:xfrm>
          <a:off x="842626" y="1824177"/>
          <a:ext cx="10113433" cy="72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210" tIns="77210" rIns="77210" bIns="77210" numCol="1" spcCol="1270" anchor="ctr" anchorCtr="0">
          <a:noAutofit/>
        </a:bodyPr>
        <a:lstStyle/>
        <a:p>
          <a:pPr marL="0" lvl="0" indent="0" algn="l" defTabSz="933450">
            <a:lnSpc>
              <a:spcPct val="100000"/>
            </a:lnSpc>
            <a:spcBef>
              <a:spcPct val="0"/>
            </a:spcBef>
            <a:spcAft>
              <a:spcPct val="35000"/>
            </a:spcAft>
            <a:buNone/>
          </a:pPr>
          <a:r>
            <a:rPr lang="en-US" sz="2100" b="1" kern="1200" dirty="0"/>
            <a:t>Parcel developed without EZ so no property tax credit received:  </a:t>
          </a:r>
          <a:r>
            <a:rPr lang="en-US" sz="2100" kern="1200" dirty="0">
              <a:highlight>
                <a:srgbClr val="FFFFCC"/>
              </a:highlight>
            </a:rPr>
            <a:t>$8.2 million</a:t>
          </a:r>
        </a:p>
      </dsp:txBody>
      <dsp:txXfrm>
        <a:off x="842626" y="1824177"/>
        <a:ext cx="10113433" cy="7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05AE-D66D-457B-AB5E-D60CAA18F337}">
      <dsp:nvSpPr>
        <dsp:cNvPr id="0" name=""/>
        <dsp:cNvSpPr/>
      </dsp:nvSpPr>
      <dsp:spPr>
        <a:xfrm>
          <a:off x="0" y="430236"/>
          <a:ext cx="10058399" cy="982799"/>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Over 5,000 new jobs created</a:t>
          </a:r>
        </a:p>
      </dsp:txBody>
      <dsp:txXfrm>
        <a:off x="47976" y="478212"/>
        <a:ext cx="9962447" cy="886847"/>
      </dsp:txXfrm>
    </dsp:sp>
    <dsp:sp modelId="{A28A3647-A96D-4630-AE8E-451BC10C550F}">
      <dsp:nvSpPr>
        <dsp:cNvPr id="0" name=""/>
        <dsp:cNvSpPr/>
      </dsp:nvSpPr>
      <dsp:spPr>
        <a:xfrm>
          <a:off x="0" y="1533996"/>
          <a:ext cx="10058399" cy="982799"/>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Over $1.5 billion in capital investments</a:t>
          </a:r>
        </a:p>
      </dsp:txBody>
      <dsp:txXfrm>
        <a:off x="47976" y="1581972"/>
        <a:ext cx="9962447" cy="886847"/>
      </dsp:txXfrm>
    </dsp:sp>
    <dsp:sp modelId="{C750B37D-E1B4-4ECC-8E7E-BA9C6E6ED111}">
      <dsp:nvSpPr>
        <dsp:cNvPr id="0" name=""/>
        <dsp:cNvSpPr/>
      </dsp:nvSpPr>
      <dsp:spPr>
        <a:xfrm>
          <a:off x="0" y="2637756"/>
          <a:ext cx="10058399" cy="982799"/>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Over 10 million new square feet</a:t>
          </a:r>
        </a:p>
      </dsp:txBody>
      <dsp:txXfrm>
        <a:off x="47976" y="2685732"/>
        <a:ext cx="9962447" cy="8868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490" tIns="46245" rIns="92490" bIns="46245"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3408"/>
          </a:xfrm>
          <a:prstGeom prst="rect">
            <a:avLst/>
          </a:prstGeom>
        </p:spPr>
        <p:txBody>
          <a:bodyPr vert="horz" lIns="92490" tIns="46245" rIns="92490" bIns="46245" rtlCol="0"/>
          <a:lstStyle>
            <a:lvl1pPr algn="r">
              <a:defRPr sz="1200"/>
            </a:lvl1pPr>
          </a:lstStyle>
          <a:p>
            <a:fld id="{EB56DE11-13C8-44C7-8209-94E69B483999}" type="datetimeFigureOut">
              <a:rPr lang="en-US" smtClean="0"/>
              <a:t>3/4/2025</a:t>
            </a:fld>
            <a:endParaRPr lang="en-US" dirty="0"/>
          </a:p>
        </p:txBody>
      </p:sp>
      <p:sp>
        <p:nvSpPr>
          <p:cNvPr id="4" name="Footer Placeholder 3"/>
          <p:cNvSpPr>
            <a:spLocks noGrp="1"/>
          </p:cNvSpPr>
          <p:nvPr>
            <p:ph type="ftr" sz="quarter" idx="2"/>
          </p:nvPr>
        </p:nvSpPr>
        <p:spPr>
          <a:xfrm>
            <a:off x="0" y="8772671"/>
            <a:ext cx="3037840" cy="463407"/>
          </a:xfrm>
          <a:prstGeom prst="rect">
            <a:avLst/>
          </a:prstGeom>
        </p:spPr>
        <p:txBody>
          <a:bodyPr vert="horz" lIns="92490" tIns="46245" rIns="92490" bIns="462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772671"/>
            <a:ext cx="3037840" cy="463407"/>
          </a:xfrm>
          <a:prstGeom prst="rect">
            <a:avLst/>
          </a:prstGeom>
        </p:spPr>
        <p:txBody>
          <a:bodyPr vert="horz" lIns="92490" tIns="46245" rIns="92490" bIns="46245" rtlCol="0" anchor="b"/>
          <a:lstStyle>
            <a:lvl1pPr algn="r">
              <a:defRPr sz="1200"/>
            </a:lvl1pPr>
          </a:lstStyle>
          <a:p>
            <a:fld id="{3CEB11EA-B0B9-4FEA-8B3E-3567EE8E52A7}" type="slidenum">
              <a:rPr lang="en-US" smtClean="0"/>
              <a:t>‹#›</a:t>
            </a:fld>
            <a:endParaRPr lang="en-US" dirty="0"/>
          </a:p>
        </p:txBody>
      </p:sp>
    </p:spTree>
    <p:extLst>
      <p:ext uri="{BB962C8B-B14F-4D97-AF65-F5344CB8AC3E}">
        <p14:creationId xmlns:p14="http://schemas.microsoft.com/office/powerpoint/2010/main" val="73268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172" y="0"/>
            <a:ext cx="3037627" cy="463550"/>
          </a:xfrm>
          <a:prstGeom prst="rect">
            <a:avLst/>
          </a:prstGeom>
        </p:spPr>
        <p:txBody>
          <a:bodyPr vert="horz" lIns="91440" tIns="45720" rIns="91440" bIns="45720" rtlCol="0"/>
          <a:lstStyle>
            <a:lvl1pPr algn="r">
              <a:defRPr sz="1200"/>
            </a:lvl1pPr>
          </a:lstStyle>
          <a:p>
            <a:fld id="{04D5F88E-C962-42B5-8864-08F6D2F8A706}" type="datetimeFigureOut">
              <a:rPr lang="en-US" smtClean="0"/>
              <a:t>3/4/2025</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361" y="4445001"/>
            <a:ext cx="5607679"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7627"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172" y="8772525"/>
            <a:ext cx="3037627" cy="463550"/>
          </a:xfrm>
          <a:prstGeom prst="rect">
            <a:avLst/>
          </a:prstGeom>
        </p:spPr>
        <p:txBody>
          <a:bodyPr vert="horz" lIns="91440" tIns="45720" rIns="91440" bIns="45720" rtlCol="0" anchor="b"/>
          <a:lstStyle>
            <a:lvl1pPr algn="r">
              <a:defRPr sz="1200"/>
            </a:lvl1pPr>
          </a:lstStyle>
          <a:p>
            <a:fld id="{5806F0A9-2F8C-4483-92F4-1608CE0E7122}" type="slidenum">
              <a:rPr lang="en-US" smtClean="0"/>
              <a:t>‹#›</a:t>
            </a:fld>
            <a:endParaRPr lang="en-US"/>
          </a:p>
        </p:txBody>
      </p:sp>
    </p:spTree>
    <p:extLst>
      <p:ext uri="{BB962C8B-B14F-4D97-AF65-F5344CB8AC3E}">
        <p14:creationId xmlns:p14="http://schemas.microsoft.com/office/powerpoint/2010/main" val="195830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6F0A9-2F8C-4483-92F4-1608CE0E7122}" type="slidenum">
              <a:rPr lang="en-US" smtClean="0"/>
              <a:t>1</a:t>
            </a:fld>
            <a:endParaRPr lang="en-US"/>
          </a:p>
        </p:txBody>
      </p:sp>
    </p:spTree>
    <p:extLst>
      <p:ext uri="{BB962C8B-B14F-4D97-AF65-F5344CB8AC3E}">
        <p14:creationId xmlns:p14="http://schemas.microsoft.com/office/powerpoint/2010/main" val="238637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6F0A9-2F8C-4483-92F4-1608CE0E7122}" type="slidenum">
              <a:rPr lang="en-US" smtClean="0"/>
              <a:t>12</a:t>
            </a:fld>
            <a:endParaRPr lang="en-US"/>
          </a:p>
        </p:txBody>
      </p:sp>
    </p:spTree>
    <p:extLst>
      <p:ext uri="{BB962C8B-B14F-4D97-AF65-F5344CB8AC3E}">
        <p14:creationId xmlns:p14="http://schemas.microsoft.com/office/powerpoint/2010/main" val="35737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6F0A9-2F8C-4483-92F4-1608CE0E7122}" type="slidenum">
              <a:rPr lang="en-US" smtClean="0"/>
              <a:t>13</a:t>
            </a:fld>
            <a:endParaRPr lang="en-US"/>
          </a:p>
        </p:txBody>
      </p:sp>
    </p:spTree>
    <p:extLst>
      <p:ext uri="{BB962C8B-B14F-4D97-AF65-F5344CB8AC3E}">
        <p14:creationId xmlns:p14="http://schemas.microsoft.com/office/powerpoint/2010/main" val="370955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48B21-2B28-A87D-CB86-779FC2596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E4271-DA1F-6E45-7463-25FE3CA81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53E92-5948-8986-1FC3-8DF384D602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23333-9E15-4F83-9E9B-9499E434276B}"/>
              </a:ext>
            </a:extLst>
          </p:cNvPr>
          <p:cNvSpPr>
            <a:spLocks noGrp="1"/>
          </p:cNvSpPr>
          <p:nvPr>
            <p:ph type="sldNum" sz="quarter" idx="5"/>
          </p:nvPr>
        </p:nvSpPr>
        <p:spPr/>
        <p:txBody>
          <a:bodyPr/>
          <a:lstStyle/>
          <a:p>
            <a:fld id="{5806F0A9-2F8C-4483-92F4-1608CE0E7122}" type="slidenum">
              <a:rPr lang="en-US" smtClean="0"/>
              <a:t>14</a:t>
            </a:fld>
            <a:endParaRPr lang="en-US"/>
          </a:p>
        </p:txBody>
      </p:sp>
    </p:spTree>
    <p:extLst>
      <p:ext uri="{BB962C8B-B14F-4D97-AF65-F5344CB8AC3E}">
        <p14:creationId xmlns:p14="http://schemas.microsoft.com/office/powerpoint/2010/main" val="383001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2F7E-6268-E239-5899-D0691CC78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60FF1-3877-96A1-2D8D-31A59DCAA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B61C3-CC7B-20C9-8FD4-3845379602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1D3B49-B5CB-1D66-7B31-15B9C1324953}"/>
              </a:ext>
            </a:extLst>
          </p:cNvPr>
          <p:cNvSpPr>
            <a:spLocks noGrp="1"/>
          </p:cNvSpPr>
          <p:nvPr>
            <p:ph type="sldNum" sz="quarter" idx="5"/>
          </p:nvPr>
        </p:nvSpPr>
        <p:spPr/>
        <p:txBody>
          <a:bodyPr/>
          <a:lstStyle/>
          <a:p>
            <a:fld id="{5806F0A9-2F8C-4483-92F4-1608CE0E7122}" type="slidenum">
              <a:rPr lang="en-US" smtClean="0"/>
              <a:t>16</a:t>
            </a:fld>
            <a:endParaRPr lang="en-US"/>
          </a:p>
        </p:txBody>
      </p:sp>
    </p:spTree>
    <p:extLst>
      <p:ext uri="{BB962C8B-B14F-4D97-AF65-F5344CB8AC3E}">
        <p14:creationId xmlns:p14="http://schemas.microsoft.com/office/powerpoint/2010/main" val="25345216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B39A35-F5AA-448A-92E3-24AC73F92B24}"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793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E3D2B-362B-4CD1-8E47-857647616FBA}"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553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F8F606-ABAF-44A0-8162-C59F87E40C4D}"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299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00278-65C8-406C-A60E-861F448CE13E}"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82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694FABB-EA3D-411E-B36C-1BA98E35D3ED}" type="datetime1">
              <a:rPr lang="en-US" smtClean="0"/>
              <a:t>3/4/2025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366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89C33-1A4C-403E-B8DD-4478D107F094}" type="datetime1">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750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E44A6-F3BF-4659-9B89-A67AAAA393B3}" type="datetime1">
              <a:rPr lang="en-US" smtClean="0"/>
              <a:t>3/4/2025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4399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228B65-CCA8-4733-98F2-0217606413B4}" type="datetime1">
              <a:rPr lang="en-US" smtClean="0"/>
              <a:t>3/4/2025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305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8370A-DB22-4174-A6D1-E07EB0AD0AD4}" type="datetime1">
              <a:rPr lang="en-US" smtClean="0"/>
              <a:t>3/4/2025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158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D02AC-7FCA-4F76-A896-F8F86752F896}" type="datetime1">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232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38EAE-763D-40EA-A1E4-B5C10475C510}" type="datetime1">
              <a:rPr lang="en-US" smtClean="0"/>
              <a:t>3/4/2025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643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8C0C81D-8E11-445A-AED4-3179E5F210A6}" type="datetime1">
              <a:rPr lang="en-US" smtClean="0"/>
              <a:t>3/4/2025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040035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4212" y="1713498"/>
            <a:ext cx="9966960" cy="2686564"/>
          </a:xfrm>
        </p:spPr>
        <p:txBody>
          <a:bodyPr>
            <a:normAutofit/>
          </a:bodyPr>
          <a:lstStyle/>
          <a:p>
            <a:r>
              <a:rPr lang="en-US" sz="8800" dirty="0"/>
              <a:t>CECIL County ENTERPRISE ZONE</a:t>
            </a:r>
          </a:p>
        </p:txBody>
      </p:sp>
      <p:sp>
        <p:nvSpPr>
          <p:cNvPr id="6" name="Slide Number Placeholder 5"/>
          <p:cNvSpPr>
            <a:spLocks noGrp="1"/>
          </p:cNvSpPr>
          <p:nvPr>
            <p:ph type="sldNum" sz="quarter" idx="12"/>
          </p:nvPr>
        </p:nvSpPr>
        <p:spPr/>
        <p:txBody>
          <a:bodyPr>
            <a:normAutofit/>
          </a:bodyPr>
          <a:lstStyle/>
          <a:p>
            <a:fld id="{4FAB73BC-B049-4115-A692-8D63A059BFB8}" type="slidenum">
              <a:rPr lang="en-US" smtClean="0"/>
              <a:pPr/>
              <a:t>1</a:t>
            </a:fld>
            <a:endParaRPr lang="en-US" dirty="0"/>
          </a:p>
        </p:txBody>
      </p:sp>
      <p:sp>
        <p:nvSpPr>
          <p:cNvPr id="5" name="TextBox 4"/>
          <p:cNvSpPr txBox="1"/>
          <p:nvPr/>
        </p:nvSpPr>
        <p:spPr>
          <a:xfrm>
            <a:off x="9029847" y="3199733"/>
            <a:ext cx="2319640" cy="1200329"/>
          </a:xfrm>
          <a:prstGeom prst="rect">
            <a:avLst/>
          </a:prstGeom>
          <a:noFill/>
        </p:spPr>
        <p:txBody>
          <a:bodyPr wrap="square" rtlCol="0">
            <a:spAutoFit/>
          </a:bodyPr>
          <a:lstStyle/>
          <a:p>
            <a:r>
              <a:rPr lang="en-US" sz="2400" dirty="0"/>
              <a:t>EDC Meeting</a:t>
            </a:r>
          </a:p>
          <a:p>
            <a:r>
              <a:rPr lang="en-US" sz="2400" dirty="0"/>
              <a:t>March 5, 2025</a:t>
            </a:r>
          </a:p>
          <a:p>
            <a:endParaRPr lang="en-US" sz="2400" dirty="0"/>
          </a:p>
        </p:txBody>
      </p:sp>
      <p:sp>
        <p:nvSpPr>
          <p:cNvPr id="3" name="TextBox 2">
            <a:extLst>
              <a:ext uri="{FF2B5EF4-FFF2-40B4-BE49-F238E27FC236}">
                <a16:creationId xmlns:a16="http://schemas.microsoft.com/office/drawing/2014/main" id="{0F31D5C5-EEFC-EFA0-7C2A-5E0B9345E476}"/>
              </a:ext>
            </a:extLst>
          </p:cNvPr>
          <p:cNvSpPr txBox="1"/>
          <p:nvPr/>
        </p:nvSpPr>
        <p:spPr>
          <a:xfrm>
            <a:off x="890776" y="4363152"/>
            <a:ext cx="4083088" cy="492443"/>
          </a:xfrm>
          <a:prstGeom prst="rect">
            <a:avLst/>
          </a:prstGeom>
          <a:noFill/>
        </p:spPr>
        <p:txBody>
          <a:bodyPr wrap="square" rtlCol="0">
            <a:spAutoFit/>
          </a:bodyPr>
          <a:lstStyle/>
          <a:p>
            <a:r>
              <a:rPr lang="en-US" sz="2600" dirty="0">
                <a:solidFill>
                  <a:schemeClr val="accent1"/>
                </a:solidFill>
              </a:rPr>
              <a:t>EVIDENCE BASED FACTS</a:t>
            </a:r>
          </a:p>
        </p:txBody>
      </p:sp>
      <p:pic>
        <p:nvPicPr>
          <p:cNvPr id="22" name="Picture 21" descr="Logo&#10;&#10;AI-generated content may be incorrect.">
            <a:extLst>
              <a:ext uri="{FF2B5EF4-FFF2-40B4-BE49-F238E27FC236}">
                <a16:creationId xmlns:a16="http://schemas.microsoft.com/office/drawing/2014/main" id="{336DD18F-6E5D-5FA3-A821-B290AB240158}"/>
              </a:ext>
            </a:extLst>
          </p:cNvPr>
          <p:cNvPicPr>
            <a:picLocks noChangeAspect="1"/>
          </p:cNvPicPr>
          <p:nvPr/>
        </p:nvPicPr>
        <p:blipFill>
          <a:blip r:embed="rId3"/>
          <a:stretch>
            <a:fillRect/>
          </a:stretch>
        </p:blipFill>
        <p:spPr>
          <a:xfrm>
            <a:off x="-327298" y="5015193"/>
            <a:ext cx="2285142" cy="2958112"/>
          </a:xfrm>
          <a:prstGeom prst="rect">
            <a:avLst/>
          </a:prstGeom>
        </p:spPr>
      </p:pic>
    </p:spTree>
    <p:extLst>
      <p:ext uri="{BB962C8B-B14F-4D97-AF65-F5344CB8AC3E}">
        <p14:creationId xmlns:p14="http://schemas.microsoft.com/office/powerpoint/2010/main" val="22972673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779" y="220091"/>
            <a:ext cx="10565426" cy="1609344"/>
          </a:xfrm>
        </p:spPr>
        <p:txBody>
          <a:bodyPr/>
          <a:lstStyle/>
          <a:p>
            <a:r>
              <a:rPr lang="en-US" dirty="0"/>
              <a:t>Enterprise zone Income tax incentives</a:t>
            </a:r>
          </a:p>
        </p:txBody>
      </p:sp>
      <p:sp>
        <p:nvSpPr>
          <p:cNvPr id="3" name="Content Placeholder 2"/>
          <p:cNvSpPr>
            <a:spLocks noGrp="1"/>
          </p:cNvSpPr>
          <p:nvPr>
            <p:ph idx="1"/>
          </p:nvPr>
        </p:nvSpPr>
        <p:spPr>
          <a:xfrm>
            <a:off x="880872" y="1829435"/>
            <a:ext cx="10381240" cy="3479337"/>
          </a:xfrm>
        </p:spPr>
        <p:txBody>
          <a:bodyPr>
            <a:normAutofit fontScale="70000" lnSpcReduction="20000"/>
          </a:bodyPr>
          <a:lstStyle/>
          <a:p>
            <a:pPr algn="just">
              <a:lnSpc>
                <a:spcPct val="110000"/>
              </a:lnSpc>
              <a:spcBef>
                <a:spcPts val="400"/>
              </a:spcBef>
              <a:spcAft>
                <a:spcPts val="200"/>
              </a:spcAft>
            </a:pPr>
            <a:r>
              <a:rPr lang="en-US" sz="2900" dirty="0"/>
              <a:t>There are two types of Enterprise Zone income tax credits for qualified businesses with qualified employees – a  </a:t>
            </a:r>
            <a:r>
              <a:rPr lang="en-US" sz="2900" u="sng" dirty="0"/>
              <a:t>General Income Tax Credit </a:t>
            </a:r>
            <a:r>
              <a:rPr lang="en-US" sz="2900" dirty="0"/>
              <a:t>(a one-time $1,000 state income tax credit) and an </a:t>
            </a:r>
            <a:r>
              <a:rPr lang="en-US" sz="2900" u="sng" dirty="0"/>
              <a:t>Income Tax Credit for Economically Disadvantaged Employees</a:t>
            </a:r>
            <a:r>
              <a:rPr lang="en-US" sz="2900" dirty="0"/>
              <a:t> (a $6,000 state income tax credit over three years). </a:t>
            </a:r>
          </a:p>
          <a:p>
            <a:pPr marL="0" indent="0" algn="just">
              <a:lnSpc>
                <a:spcPct val="110000"/>
              </a:lnSpc>
              <a:spcBef>
                <a:spcPts val="400"/>
              </a:spcBef>
              <a:spcAft>
                <a:spcPts val="200"/>
              </a:spcAft>
              <a:buNone/>
            </a:pPr>
            <a:endParaRPr lang="en-US" sz="2900" dirty="0"/>
          </a:p>
          <a:p>
            <a:pPr algn="just">
              <a:lnSpc>
                <a:spcPct val="110000"/>
              </a:lnSpc>
              <a:spcBef>
                <a:spcPts val="400"/>
              </a:spcBef>
              <a:spcAft>
                <a:spcPts val="200"/>
              </a:spcAft>
            </a:pPr>
            <a:r>
              <a:rPr lang="en-US" sz="2900" dirty="0"/>
              <a:t>These income tax credits can be stacked with other job creation-based income tax credits, such as the Job Creation Tax Credit (JCTC), which is being terminated as part of The DECADE Act.</a:t>
            </a:r>
          </a:p>
          <a:p>
            <a:pPr marL="0" indent="0" algn="just">
              <a:lnSpc>
                <a:spcPct val="110000"/>
              </a:lnSpc>
              <a:spcBef>
                <a:spcPts val="400"/>
              </a:spcBef>
              <a:spcAft>
                <a:spcPts val="200"/>
              </a:spcAft>
              <a:buNone/>
            </a:pPr>
            <a:endParaRPr lang="en-US" sz="2900" dirty="0"/>
          </a:p>
          <a:p>
            <a:pPr algn="just">
              <a:lnSpc>
                <a:spcPct val="110000"/>
              </a:lnSpc>
              <a:spcBef>
                <a:spcPts val="400"/>
              </a:spcBef>
              <a:spcAft>
                <a:spcPts val="200"/>
              </a:spcAft>
            </a:pPr>
            <a:r>
              <a:rPr lang="en-US" sz="2900" dirty="0"/>
              <a:t>There is no credit on the County’s portion of the income tax!</a:t>
            </a:r>
          </a:p>
          <a:p>
            <a:endParaRPr lang="en-US" sz="2900" dirty="0"/>
          </a:p>
          <a:p>
            <a:endParaRPr lang="en-US" dirty="0"/>
          </a:p>
        </p:txBody>
      </p:sp>
      <p:sp>
        <p:nvSpPr>
          <p:cNvPr id="4" name="Slide Number Placeholder 3"/>
          <p:cNvSpPr>
            <a:spLocks noGrp="1"/>
          </p:cNvSpPr>
          <p:nvPr>
            <p:ph type="sldNum" sz="quarter" idx="12"/>
          </p:nvPr>
        </p:nvSpPr>
        <p:spPr/>
        <p:txBody>
          <a:bodyPr>
            <a:normAutofit/>
          </a:bodyPr>
          <a:lstStyle/>
          <a:p>
            <a:fld id="{4FAB73BC-B049-4115-A692-8D63A059BFB8}" type="slidenum">
              <a:rPr lang="en-US" smtClean="0"/>
              <a:t>10</a:t>
            </a:fld>
            <a:endParaRPr lang="en-US" dirty="0"/>
          </a:p>
        </p:txBody>
      </p:sp>
      <p:pic>
        <p:nvPicPr>
          <p:cNvPr id="5" name="Picture 4" descr="Logo&#10;&#10;AI-generated content may be incorrect.">
            <a:extLst>
              <a:ext uri="{FF2B5EF4-FFF2-40B4-BE49-F238E27FC236}">
                <a16:creationId xmlns:a16="http://schemas.microsoft.com/office/drawing/2014/main" id="{3EA1AF8B-BA28-B9BB-F214-E202C3E93D5E}"/>
              </a:ext>
            </a:extLst>
          </p:cNvPr>
          <p:cNvPicPr>
            <a:picLocks noChangeAspect="1"/>
          </p:cNvPicPr>
          <p:nvPr/>
        </p:nvPicPr>
        <p:blipFill>
          <a:blip r:embed="rId2"/>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412763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890" y="359415"/>
            <a:ext cx="11161278" cy="1609344"/>
          </a:xfrm>
        </p:spPr>
        <p:txBody>
          <a:bodyPr>
            <a:normAutofit fontScale="90000"/>
          </a:bodyPr>
          <a:lstStyle/>
          <a:p>
            <a:r>
              <a:rPr lang="en-US" dirty="0"/>
              <a:t>Enterprise zone Real Property Tax incentive</a:t>
            </a:r>
            <a:br>
              <a:rPr lang="en-US" dirty="0"/>
            </a:br>
            <a:endParaRPr lang="en-US" dirty="0"/>
          </a:p>
        </p:txBody>
      </p:sp>
      <p:sp>
        <p:nvSpPr>
          <p:cNvPr id="3" name="Content Placeholder 2"/>
          <p:cNvSpPr>
            <a:spLocks noGrp="1"/>
          </p:cNvSpPr>
          <p:nvPr>
            <p:ph idx="1"/>
          </p:nvPr>
        </p:nvSpPr>
        <p:spPr>
          <a:xfrm>
            <a:off x="560832" y="1119673"/>
            <a:ext cx="10341490" cy="4618653"/>
          </a:xfrm>
        </p:spPr>
        <p:txBody>
          <a:bodyPr>
            <a:normAutofit/>
          </a:bodyPr>
          <a:lstStyle/>
          <a:p>
            <a:pPr lvl="1"/>
            <a:r>
              <a:rPr lang="en-US" sz="1400" dirty="0"/>
              <a:t>A 10-year credit against local property taxes (county and municipal, if in a town) is available to companies that locate, expand, or substantially improve business properties in the Enterprise Zone. </a:t>
            </a:r>
          </a:p>
          <a:p>
            <a:pPr lvl="1"/>
            <a:r>
              <a:rPr lang="en-US" sz="1400" dirty="0"/>
              <a:t>The Property Tax Credit is on the increased assessed value of the expansion, renovation, or capital improvement as determined by the Maryland Department of Assessments &amp; Taxation.</a:t>
            </a:r>
          </a:p>
          <a:p>
            <a:pPr lvl="1"/>
            <a:r>
              <a:rPr lang="en-US" sz="1400" dirty="0"/>
              <a:t>The amount of the annual credit is 80% of the "eligible assessment" in each of the first 5 years after which the credit decreases 10% annually for each of the subsequent 5 years.</a:t>
            </a:r>
          </a:p>
          <a:p>
            <a:pPr lvl="1"/>
            <a:r>
              <a:rPr lang="en-US" sz="1400" dirty="0"/>
              <a:t>The State pays 50% of the tax credit back to local jurisdictions for each year of the 10-year period. </a:t>
            </a:r>
            <a:r>
              <a:rPr lang="en-US" sz="1100" dirty="0"/>
              <a:t>(From the </a:t>
            </a:r>
            <a:r>
              <a:rPr lang="en-US" sz="1100" i="0" dirty="0">
                <a:effectLst/>
              </a:rPr>
              <a:t>Maryland Code, Real Property § 9-103:  </a:t>
            </a:r>
            <a:r>
              <a:rPr lang="en-US" sz="1100" dirty="0">
                <a:solidFill>
                  <a:srgbClr val="000000"/>
                </a:solidFill>
                <a:effectLst/>
                <a:ea typeface="Times New Roman" panose="02020603050405020304" pitchFamily="18" charset="0"/>
                <a:cs typeface="Times New Roman" panose="02020603050405020304" pitchFamily="18" charset="0"/>
              </a:rPr>
              <a:t>As provided in the State budget, the State shall remit to each county or municipal corporation an amount equal to one-half of the funds that would have been collected if the property tax credit under this section had not been granted.)</a:t>
            </a:r>
            <a:endParaRPr lang="en-US" sz="1100" dirty="0">
              <a:effectLst/>
              <a:ea typeface="Calibri" panose="020F0502020204030204" pitchFamily="34" charset="0"/>
              <a:cs typeface="Times New Roman" panose="02020603050405020304" pitchFamily="18" charset="0"/>
            </a:endParaRPr>
          </a:p>
          <a:p>
            <a:pPr lvl="1"/>
            <a:endParaRPr lang="en-US" sz="1600" b="0" i="0" dirty="0">
              <a:solidFill>
                <a:srgbClr val="4D4D4D"/>
              </a:solidFill>
              <a:effectLst/>
              <a:latin typeface="Roboto" panose="02000000000000000000" pitchFamily="2" charset="0"/>
            </a:endParaRPr>
          </a:p>
          <a:p>
            <a:pPr lvl="1"/>
            <a:endParaRPr lang="en-US" sz="1600" dirty="0"/>
          </a:p>
          <a:p>
            <a:pPr marL="0" indent="0">
              <a:buNone/>
            </a:pPr>
            <a:endParaRPr lang="en-US" sz="1600" dirty="0"/>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06982234"/>
              </p:ext>
            </p:extLst>
          </p:nvPr>
        </p:nvGraphicFramePr>
        <p:xfrm>
          <a:off x="902426" y="3102864"/>
          <a:ext cx="10387147" cy="3169920"/>
        </p:xfrm>
        <a:graphic>
          <a:graphicData uri="http://schemas.openxmlformats.org/drawingml/2006/table">
            <a:tbl>
              <a:tblPr firstRow="1" bandRow="1">
                <a:tableStyleId>{5C22544A-7EE6-4342-B048-85BDC9FD1C3A}</a:tableStyleId>
              </a:tblPr>
              <a:tblGrid>
                <a:gridCol w="664464">
                  <a:extLst>
                    <a:ext uri="{9D8B030D-6E8A-4147-A177-3AD203B41FA5}">
                      <a16:colId xmlns:a16="http://schemas.microsoft.com/office/drawing/2014/main" val="1349434964"/>
                    </a:ext>
                  </a:extLst>
                </a:gridCol>
                <a:gridCol w="1703710">
                  <a:extLst>
                    <a:ext uri="{9D8B030D-6E8A-4147-A177-3AD203B41FA5}">
                      <a16:colId xmlns:a16="http://schemas.microsoft.com/office/drawing/2014/main" val="1502356363"/>
                    </a:ext>
                  </a:extLst>
                </a:gridCol>
                <a:gridCol w="2394469">
                  <a:extLst>
                    <a:ext uri="{9D8B030D-6E8A-4147-A177-3AD203B41FA5}">
                      <a16:colId xmlns:a16="http://schemas.microsoft.com/office/drawing/2014/main" val="2625558651"/>
                    </a:ext>
                  </a:extLst>
                </a:gridCol>
                <a:gridCol w="3693994">
                  <a:extLst>
                    <a:ext uri="{9D8B030D-6E8A-4147-A177-3AD203B41FA5}">
                      <a16:colId xmlns:a16="http://schemas.microsoft.com/office/drawing/2014/main" val="809327339"/>
                    </a:ext>
                  </a:extLst>
                </a:gridCol>
                <a:gridCol w="1930510">
                  <a:extLst>
                    <a:ext uri="{9D8B030D-6E8A-4147-A177-3AD203B41FA5}">
                      <a16:colId xmlns:a16="http://schemas.microsoft.com/office/drawing/2014/main" val="3704717943"/>
                    </a:ext>
                  </a:extLst>
                </a:gridCol>
              </a:tblGrid>
              <a:tr h="393186">
                <a:tc>
                  <a:txBody>
                    <a:bodyPr/>
                    <a:lstStyle/>
                    <a:p>
                      <a:pPr algn="ctr"/>
                      <a:r>
                        <a:rPr lang="en-US" sz="1050"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050" dirty="0"/>
                        <a:t> % of Credit on </a:t>
                      </a:r>
                    </a:p>
                    <a:p>
                      <a:pPr algn="ctr"/>
                      <a:r>
                        <a:rPr lang="en-US" sz="1050" dirty="0"/>
                        <a:t>Eligible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050" dirty="0"/>
                        <a:t>% of  Tax on Eligible Assessment Received by County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a:t>
                      </a:r>
                      <a:r>
                        <a:rPr lang="en-US" sz="1050" baseline="0" dirty="0"/>
                        <a:t> of Tax on Eligible Assessment  State Reimburses the County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t>(equal to 50% of the property tax credit a business receives in a given year)</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050" dirty="0"/>
                        <a:t>Total</a:t>
                      </a:r>
                      <a:r>
                        <a:rPr lang="en-US" sz="1050" baseline="0" dirty="0"/>
                        <a:t> % of Eligible Assessment County Receives*</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1312929"/>
                  </a:ext>
                </a:extLst>
              </a:tr>
              <a:tr h="183479">
                <a:tc>
                  <a:txBody>
                    <a:bodyPr/>
                    <a:lstStyle/>
                    <a:p>
                      <a:pPr algn="ctr"/>
                      <a:r>
                        <a:rPr lang="en-US" sz="10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0404737"/>
                  </a:ext>
                </a:extLst>
              </a:tr>
              <a:tr h="208266">
                <a:tc>
                  <a:txBody>
                    <a:bodyPr/>
                    <a:lstStyle/>
                    <a:p>
                      <a:pPr algn="ctr"/>
                      <a:r>
                        <a:rPr lang="en-US" sz="1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9561449"/>
                  </a:ext>
                </a:extLst>
              </a:tr>
              <a:tr h="217185">
                <a:tc>
                  <a:txBody>
                    <a:bodyPr/>
                    <a:lstStyle/>
                    <a:p>
                      <a:pPr algn="ctr"/>
                      <a:r>
                        <a:rPr lang="en-US" sz="10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889758"/>
                  </a:ext>
                </a:extLst>
              </a:tr>
              <a:tr h="208266">
                <a:tc>
                  <a:txBody>
                    <a:bodyPr/>
                    <a:lstStyle/>
                    <a:p>
                      <a:pPr algn="ctr"/>
                      <a:r>
                        <a:rPr lang="en-US" sz="10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Rockwell" panose="02060603020205020403"/>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006663"/>
                  </a:ext>
                </a:extLst>
              </a:tr>
              <a:tr h="208266">
                <a:tc>
                  <a:txBody>
                    <a:bodyPr/>
                    <a:lstStyle/>
                    <a:p>
                      <a:pPr algn="ctr"/>
                      <a:r>
                        <a:rPr lang="en-US" sz="10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326114"/>
                  </a:ext>
                </a:extLst>
              </a:tr>
              <a:tr h="208266">
                <a:tc>
                  <a:txBody>
                    <a:bodyPr/>
                    <a:lstStyle/>
                    <a:p>
                      <a:pPr algn="ctr"/>
                      <a:r>
                        <a:rPr lang="en-US" sz="10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083760"/>
                  </a:ext>
                </a:extLst>
              </a:tr>
              <a:tr h="208266">
                <a:tc>
                  <a:txBody>
                    <a:bodyPr/>
                    <a:lstStyle/>
                    <a:p>
                      <a:pPr algn="ctr"/>
                      <a:r>
                        <a:rPr lang="en-US" sz="10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165419"/>
                  </a:ext>
                </a:extLst>
              </a:tr>
              <a:tr h="208266">
                <a:tc>
                  <a:txBody>
                    <a:bodyPr/>
                    <a:lstStyle/>
                    <a:p>
                      <a:pPr algn="ctr"/>
                      <a:r>
                        <a:rPr lang="en-US" sz="10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41247"/>
                  </a:ext>
                </a:extLst>
              </a:tr>
              <a:tr h="208266">
                <a:tc>
                  <a:txBody>
                    <a:bodyPr/>
                    <a:lstStyle/>
                    <a:p>
                      <a:pPr algn="ctr"/>
                      <a:r>
                        <a:rPr lang="en-US" sz="10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76708"/>
                  </a:ext>
                </a:extLst>
              </a:tr>
              <a:tr h="208266">
                <a:tc>
                  <a:txBody>
                    <a:bodyPr/>
                    <a:lstStyle/>
                    <a:p>
                      <a:pPr algn="ctr"/>
                      <a:r>
                        <a:rPr lang="en-US" sz="10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i="1" dirty="0"/>
                        <a:t>7</a:t>
                      </a:r>
                      <a:r>
                        <a:rPr lang="en-US" sz="10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mn-lt"/>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784011"/>
                  </a:ext>
                </a:extLst>
              </a:tr>
            </a:tbl>
          </a:graphicData>
        </a:graphic>
      </p:graphicFrame>
      <p:sp>
        <p:nvSpPr>
          <p:cNvPr id="4" name="TextBox 3">
            <a:extLst>
              <a:ext uri="{FF2B5EF4-FFF2-40B4-BE49-F238E27FC236}">
                <a16:creationId xmlns:a16="http://schemas.microsoft.com/office/drawing/2014/main" id="{2028CAE4-E163-1ADE-3CB6-75EFE5C8931D}"/>
              </a:ext>
            </a:extLst>
          </p:cNvPr>
          <p:cNvSpPr txBox="1"/>
          <p:nvPr/>
        </p:nvSpPr>
        <p:spPr>
          <a:xfrm>
            <a:off x="951392" y="6278097"/>
            <a:ext cx="10387147" cy="257763"/>
          </a:xfrm>
          <a:prstGeom prst="rect">
            <a:avLst/>
          </a:prstGeom>
          <a:noFill/>
        </p:spPr>
        <p:txBody>
          <a:bodyPr wrap="square" rtlCol="0">
            <a:spAutoFit/>
          </a:bodyPr>
          <a:lstStyle/>
          <a:p>
            <a:r>
              <a:rPr lang="en-US" sz="1075" b="1" dirty="0">
                <a:solidFill>
                  <a:srgbClr val="C00000"/>
                </a:solidFill>
                <a:highlight>
                  <a:srgbClr val="FFFFCC"/>
                </a:highlight>
              </a:rPr>
              <a:t>* Total revenue the County receives over 10 years is 67.5% (total of last column above divided by 10) of what would have been owed if there was no EZ.</a:t>
            </a:r>
          </a:p>
        </p:txBody>
      </p:sp>
      <p:pic>
        <p:nvPicPr>
          <p:cNvPr id="6" name="Picture 5" descr="Logo&#10;&#10;AI-generated content may be incorrect.">
            <a:extLst>
              <a:ext uri="{FF2B5EF4-FFF2-40B4-BE49-F238E27FC236}">
                <a16:creationId xmlns:a16="http://schemas.microsoft.com/office/drawing/2014/main" id="{CEDCC8CD-2C8A-4ED0-A411-241CA809C407}"/>
              </a:ext>
            </a:extLst>
          </p:cNvPr>
          <p:cNvPicPr>
            <a:picLocks noChangeAspect="1"/>
          </p:cNvPicPr>
          <p:nvPr/>
        </p:nvPicPr>
        <p:blipFill>
          <a:blip r:embed="rId2"/>
          <a:stretch>
            <a:fillRect/>
          </a:stretch>
        </p:blipFill>
        <p:spPr>
          <a:xfrm>
            <a:off x="-265946" y="5508911"/>
            <a:ext cx="1653555" cy="2140524"/>
          </a:xfrm>
          <a:prstGeom prst="rect">
            <a:avLst/>
          </a:prstGeom>
        </p:spPr>
      </p:pic>
    </p:spTree>
    <p:extLst>
      <p:ext uri="{BB962C8B-B14F-4D97-AF65-F5344CB8AC3E}">
        <p14:creationId xmlns:p14="http://schemas.microsoft.com/office/powerpoint/2010/main" val="272077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488" y="537957"/>
            <a:ext cx="11155680" cy="896298"/>
          </a:xfrm>
          <a:noFill/>
        </p:spPr>
        <p:txBody>
          <a:bodyPr>
            <a:noAutofit/>
          </a:bodyPr>
          <a:lstStyle/>
          <a:p>
            <a:r>
              <a:rPr lang="en-US" sz="4600" b="1" dirty="0" err="1"/>
              <a:t>ExAmple</a:t>
            </a:r>
            <a:r>
              <a:rPr lang="en-US" sz="4600" b="1" dirty="0"/>
              <a:t> of Property Tax Revenue received Over A 10-Year Period</a:t>
            </a:r>
            <a:endParaRPr lang="en-US" sz="4800" dirty="0"/>
          </a:p>
        </p:txBody>
      </p:sp>
      <p:sp>
        <p:nvSpPr>
          <p:cNvPr id="10" name="Slide Number Placeholder 9"/>
          <p:cNvSpPr>
            <a:spLocks noGrp="1"/>
          </p:cNvSpPr>
          <p:nvPr>
            <p:ph type="sldNum" sz="quarter" idx="12"/>
          </p:nvPr>
        </p:nvSpPr>
        <p:spPr/>
        <p:txBody>
          <a:bodyPr>
            <a:normAutofit/>
          </a:bodyPr>
          <a:lstStyle/>
          <a:p>
            <a:fld id="{4FAB73BC-B049-4115-A692-8D63A059BFB8}" type="slidenum">
              <a:rPr lang="en-US" smtClean="0"/>
              <a:t>12</a:t>
            </a:fld>
            <a:endParaRPr lang="en-US" dirty="0"/>
          </a:p>
        </p:txBody>
      </p:sp>
      <p:sp>
        <p:nvSpPr>
          <p:cNvPr id="7" name="TextBox 6"/>
          <p:cNvSpPr txBox="1"/>
          <p:nvPr/>
        </p:nvSpPr>
        <p:spPr>
          <a:xfrm>
            <a:off x="522513" y="1543484"/>
            <a:ext cx="10956060" cy="1077218"/>
          </a:xfrm>
          <a:prstGeom prst="rect">
            <a:avLst/>
          </a:prstGeom>
          <a:noFill/>
        </p:spPr>
        <p:txBody>
          <a:bodyPr wrap="square" rtlCol="0">
            <a:spAutoFit/>
          </a:bodyPr>
          <a:lstStyle/>
          <a:p>
            <a:pPr algn="just"/>
            <a:r>
              <a:rPr lang="en-US" sz="1600" dirty="0">
                <a:solidFill>
                  <a:schemeClr val="tx1">
                    <a:lumMod val="65000"/>
                    <a:lumOff val="35000"/>
                  </a:schemeClr>
                </a:solidFill>
              </a:rPr>
              <a:t>For illustrative purposes only:  In 2022 Blue Enterprises bought an unimproved 20-acre parcel in the EZ and in 2023 completed the construction of a new industrial building on the site. The unimproved land was assessed at $5 million, and the new building assessed at $75 million, which is considered the ‘eligible assessment’ on which the Enterprise Zone property tax credit is applied. Figures based on 2023 property tax rates. </a:t>
            </a:r>
          </a:p>
        </p:txBody>
      </p:sp>
      <p:graphicFrame>
        <p:nvGraphicFramePr>
          <p:cNvPr id="13" name="TextBox 4">
            <a:extLst>
              <a:ext uri="{FF2B5EF4-FFF2-40B4-BE49-F238E27FC236}">
                <a16:creationId xmlns:a16="http://schemas.microsoft.com/office/drawing/2014/main" id="{48A76AC7-3B31-2107-F284-43A561C8DD4D}"/>
              </a:ext>
            </a:extLst>
          </p:cNvPr>
          <p:cNvGraphicFramePr/>
          <p:nvPr>
            <p:extLst>
              <p:ext uri="{D42A27DB-BD31-4B8C-83A1-F6EECF244321}">
                <p14:modId xmlns:p14="http://schemas.microsoft.com/office/powerpoint/2010/main" val="3138399581"/>
              </p:ext>
            </p:extLst>
          </p:nvPr>
        </p:nvGraphicFramePr>
        <p:xfrm>
          <a:off x="522514" y="2644981"/>
          <a:ext cx="10956060" cy="2554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ABF4419-60FB-F428-4DD6-070170BB9789}"/>
              </a:ext>
            </a:extLst>
          </p:cNvPr>
          <p:cNvSpPr txBox="1"/>
          <p:nvPr/>
        </p:nvSpPr>
        <p:spPr>
          <a:xfrm>
            <a:off x="0" y="6178033"/>
            <a:ext cx="10751747" cy="338554"/>
          </a:xfrm>
          <a:prstGeom prst="rect">
            <a:avLst/>
          </a:prstGeom>
          <a:noFill/>
        </p:spPr>
        <p:txBody>
          <a:bodyPr wrap="square" rtlCol="0">
            <a:spAutoFit/>
          </a:bodyPr>
          <a:lstStyle/>
          <a:p>
            <a:r>
              <a:rPr lang="en-US" sz="1600" dirty="0">
                <a:solidFill>
                  <a:srgbClr val="C00000"/>
                </a:solidFill>
              </a:rPr>
              <a:t> </a:t>
            </a:r>
            <a:endParaRPr lang="en-US" sz="1400" dirty="0"/>
          </a:p>
        </p:txBody>
      </p:sp>
      <p:sp>
        <p:nvSpPr>
          <p:cNvPr id="6" name="TextBox 5">
            <a:extLst>
              <a:ext uri="{FF2B5EF4-FFF2-40B4-BE49-F238E27FC236}">
                <a16:creationId xmlns:a16="http://schemas.microsoft.com/office/drawing/2014/main" id="{C7400860-C7A4-79EB-BBF9-A3BFC6694E60}"/>
              </a:ext>
            </a:extLst>
          </p:cNvPr>
          <p:cNvSpPr txBox="1"/>
          <p:nvPr/>
        </p:nvSpPr>
        <p:spPr>
          <a:xfrm>
            <a:off x="903111" y="4021446"/>
            <a:ext cx="10408017" cy="292388"/>
          </a:xfrm>
          <a:prstGeom prst="rect">
            <a:avLst/>
          </a:prstGeom>
          <a:noFill/>
        </p:spPr>
        <p:txBody>
          <a:bodyPr wrap="square" rtlCol="0">
            <a:spAutoFit/>
          </a:bodyPr>
          <a:lstStyle/>
          <a:p>
            <a:pPr lvl="1">
              <a:lnSpc>
                <a:spcPct val="100000"/>
              </a:lnSpc>
              <a:spcBef>
                <a:spcPts val="0"/>
              </a:spcBef>
            </a:pPr>
            <a:r>
              <a:rPr lang="en-US" sz="1300" dirty="0">
                <a:solidFill>
                  <a:schemeClr val="bg1"/>
                </a:solidFill>
              </a:rPr>
              <a:t>Remember, the State currently reimburses local jurisdictions 50% of the property tax credit each year of the 10-year period.</a:t>
            </a:r>
          </a:p>
        </p:txBody>
      </p:sp>
      <p:sp>
        <p:nvSpPr>
          <p:cNvPr id="9" name="TextBox 8">
            <a:extLst>
              <a:ext uri="{FF2B5EF4-FFF2-40B4-BE49-F238E27FC236}">
                <a16:creationId xmlns:a16="http://schemas.microsoft.com/office/drawing/2014/main" id="{5B8DCADB-A00A-D09D-21FB-38BF4A80B16F}"/>
              </a:ext>
            </a:extLst>
          </p:cNvPr>
          <p:cNvSpPr txBox="1"/>
          <p:nvPr/>
        </p:nvSpPr>
        <p:spPr>
          <a:xfrm>
            <a:off x="612136" y="5213004"/>
            <a:ext cx="10633561" cy="1015663"/>
          </a:xfrm>
          <a:prstGeom prst="rect">
            <a:avLst/>
          </a:prstGeom>
          <a:noFill/>
        </p:spPr>
        <p:txBody>
          <a:bodyPr wrap="square" rtlCol="0">
            <a:spAutoFit/>
          </a:bodyPr>
          <a:lstStyle/>
          <a:p>
            <a:pPr marL="285750" indent="-285750" algn="just">
              <a:buFont typeface="Arial" panose="020B0604020202020204" pitchFamily="34" charset="0"/>
              <a:buChar char="•"/>
            </a:pPr>
            <a:r>
              <a:rPr lang="en-US" sz="1200" dirty="0">
                <a:solidFill>
                  <a:schemeClr val="tx1">
                    <a:lumMod val="65000"/>
                    <a:lumOff val="35000"/>
                  </a:schemeClr>
                </a:solidFill>
              </a:rPr>
              <a:t>In this example there is only a $2.5 million difference in revenue to the county by having the EZ and not having it, while there in a $5.2 million difference between no development and development within the EZ.</a:t>
            </a:r>
          </a:p>
          <a:p>
            <a:pPr marL="285750" indent="-285750" algn="just">
              <a:buFont typeface="Arial" panose="020B0604020202020204" pitchFamily="34" charset="0"/>
              <a:buChar char="•"/>
            </a:pPr>
            <a:r>
              <a:rPr lang="en-US" sz="1200" dirty="0">
                <a:solidFill>
                  <a:schemeClr val="tx1">
                    <a:lumMod val="65000"/>
                    <a:lumOff val="35000"/>
                  </a:schemeClr>
                </a:solidFill>
              </a:rPr>
              <a:t>Without EZ incentives, industrial development is highly unlikely as developers/businesses will ask for other financial enticements, and if not received, they will go elsewhere. </a:t>
            </a:r>
          </a:p>
          <a:p>
            <a:pPr marL="285750" indent="-285750" algn="just">
              <a:buFont typeface="Arial" panose="020B0604020202020204" pitchFamily="34" charset="0"/>
              <a:buChar char="•"/>
            </a:pPr>
            <a:r>
              <a:rPr lang="en-US" sz="1200" dirty="0">
                <a:solidFill>
                  <a:schemeClr val="tx1">
                    <a:lumMod val="65000"/>
                    <a:lumOff val="35000"/>
                  </a:schemeClr>
                </a:solidFill>
              </a:rPr>
              <a:t>The EZ is undeniably Cecil County’s most effective attraction and expansion tool, making it vital to driving sustained economic growth</a:t>
            </a:r>
            <a:r>
              <a:rPr lang="en-US" sz="1200" dirty="0"/>
              <a:t>.</a:t>
            </a:r>
            <a:endParaRPr lang="en-US" sz="1200" dirty="0">
              <a:solidFill>
                <a:schemeClr val="tx1">
                  <a:lumMod val="65000"/>
                  <a:lumOff val="35000"/>
                </a:schemeClr>
              </a:solidFill>
            </a:endParaRPr>
          </a:p>
        </p:txBody>
      </p:sp>
      <p:pic>
        <p:nvPicPr>
          <p:cNvPr id="3" name="Picture 2" descr="Logo&#10;&#10;AI-generated content may be incorrect.">
            <a:extLst>
              <a:ext uri="{FF2B5EF4-FFF2-40B4-BE49-F238E27FC236}">
                <a16:creationId xmlns:a16="http://schemas.microsoft.com/office/drawing/2014/main" id="{9505324A-2988-3611-8A20-F6CD5901B05D}"/>
              </a:ext>
            </a:extLst>
          </p:cNvPr>
          <p:cNvPicPr>
            <a:picLocks noChangeAspect="1"/>
          </p:cNvPicPr>
          <p:nvPr/>
        </p:nvPicPr>
        <p:blipFill>
          <a:blip r:embed="rId8"/>
          <a:stretch>
            <a:fillRect/>
          </a:stretch>
        </p:blipFill>
        <p:spPr>
          <a:xfrm>
            <a:off x="-260886" y="5283212"/>
            <a:ext cx="1889298" cy="2445692"/>
          </a:xfrm>
          <a:prstGeom prst="rect">
            <a:avLst/>
          </a:prstGeom>
        </p:spPr>
      </p:pic>
      <p:sp>
        <p:nvSpPr>
          <p:cNvPr id="5" name="TextBox 4">
            <a:extLst>
              <a:ext uri="{FF2B5EF4-FFF2-40B4-BE49-F238E27FC236}">
                <a16:creationId xmlns:a16="http://schemas.microsoft.com/office/drawing/2014/main" id="{470F7C0C-1941-CEB2-6010-10696A453115}"/>
              </a:ext>
            </a:extLst>
          </p:cNvPr>
          <p:cNvSpPr txBox="1"/>
          <p:nvPr/>
        </p:nvSpPr>
        <p:spPr>
          <a:xfrm>
            <a:off x="1347645" y="4913623"/>
            <a:ext cx="6377753" cy="292388"/>
          </a:xfrm>
          <a:prstGeom prst="rect">
            <a:avLst/>
          </a:prstGeom>
          <a:noFill/>
        </p:spPr>
        <p:txBody>
          <a:bodyPr wrap="square" rtlCol="0">
            <a:spAutoFit/>
          </a:bodyPr>
          <a:lstStyle/>
          <a:p>
            <a:r>
              <a:rPr lang="en-US" sz="1300" dirty="0">
                <a:solidFill>
                  <a:schemeClr val="bg1"/>
                </a:solidFill>
              </a:rPr>
              <a:t>Assumes the property will be developed w/out the EZ designation!</a:t>
            </a:r>
          </a:p>
        </p:txBody>
      </p:sp>
    </p:spTree>
    <p:extLst>
      <p:ext uri="{BB962C8B-B14F-4D97-AF65-F5344CB8AC3E}">
        <p14:creationId xmlns:p14="http://schemas.microsoft.com/office/powerpoint/2010/main" val="419988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B3AF-1841-5520-C83A-89F628884637}"/>
              </a:ext>
            </a:extLst>
          </p:cNvPr>
          <p:cNvSpPr>
            <a:spLocks noGrp="1"/>
          </p:cNvSpPr>
          <p:nvPr>
            <p:ph type="title"/>
          </p:nvPr>
        </p:nvSpPr>
        <p:spPr>
          <a:xfrm>
            <a:off x="574764" y="407061"/>
            <a:ext cx="11224044" cy="1609344"/>
          </a:xfrm>
        </p:spPr>
        <p:txBody>
          <a:bodyPr>
            <a:noAutofit/>
          </a:bodyPr>
          <a:lstStyle/>
          <a:p>
            <a:r>
              <a:rPr lang="en-US" sz="4800" dirty="0"/>
              <a:t>FY2014 – FY2024 Property tax revenue RECEIVED FROM CERTIFIED enterprise zone PROPERTIES</a:t>
            </a:r>
          </a:p>
        </p:txBody>
      </p:sp>
      <p:sp>
        <p:nvSpPr>
          <p:cNvPr id="4" name="Slide Number Placeholder 3">
            <a:extLst>
              <a:ext uri="{FF2B5EF4-FFF2-40B4-BE49-F238E27FC236}">
                <a16:creationId xmlns:a16="http://schemas.microsoft.com/office/drawing/2014/main" id="{C00B4670-13F6-FF8C-B8FE-78A0DD7D1315}"/>
              </a:ext>
            </a:extLst>
          </p:cNvPr>
          <p:cNvSpPr>
            <a:spLocks noGrp="1"/>
          </p:cNvSpPr>
          <p:nvPr>
            <p:ph type="sldNum" sz="quarter" idx="12"/>
          </p:nvPr>
        </p:nvSpPr>
        <p:spPr/>
        <p:txBody>
          <a:bodyPr>
            <a:normAutofit/>
          </a:bodyPr>
          <a:lstStyle/>
          <a:p>
            <a:fld id="{4FAB73BC-B049-4115-A692-8D63A059BFB8}" type="slidenum">
              <a:rPr lang="en-US" smtClean="0"/>
              <a:t>13</a:t>
            </a:fld>
            <a:endParaRPr lang="en-US" dirty="0"/>
          </a:p>
        </p:txBody>
      </p:sp>
      <p:pic>
        <p:nvPicPr>
          <p:cNvPr id="3" name="Picture 2" descr="Logo&#10;&#10;AI-generated content may be incorrect.">
            <a:extLst>
              <a:ext uri="{FF2B5EF4-FFF2-40B4-BE49-F238E27FC236}">
                <a16:creationId xmlns:a16="http://schemas.microsoft.com/office/drawing/2014/main" id="{A547A6E2-8029-721B-C318-DCB7F2213095}"/>
              </a:ext>
            </a:extLst>
          </p:cNvPr>
          <p:cNvPicPr>
            <a:picLocks noChangeAspect="1"/>
          </p:cNvPicPr>
          <p:nvPr/>
        </p:nvPicPr>
        <p:blipFill>
          <a:blip r:embed="rId3"/>
          <a:stretch>
            <a:fillRect/>
          </a:stretch>
        </p:blipFill>
        <p:spPr>
          <a:xfrm>
            <a:off x="-269844" y="5084297"/>
            <a:ext cx="2171420" cy="2810899"/>
          </a:xfrm>
          <a:prstGeom prst="rect">
            <a:avLst/>
          </a:prstGeom>
        </p:spPr>
      </p:pic>
      <p:graphicFrame>
        <p:nvGraphicFramePr>
          <p:cNvPr id="6" name="Table 5">
            <a:extLst>
              <a:ext uri="{FF2B5EF4-FFF2-40B4-BE49-F238E27FC236}">
                <a16:creationId xmlns:a16="http://schemas.microsoft.com/office/drawing/2014/main" id="{95644CA7-49A3-F1FA-86D5-1933684636EB}"/>
              </a:ext>
            </a:extLst>
          </p:cNvPr>
          <p:cNvGraphicFramePr>
            <a:graphicFrameLocks noGrp="1"/>
          </p:cNvGraphicFramePr>
          <p:nvPr>
            <p:extLst>
              <p:ext uri="{D42A27DB-BD31-4B8C-83A1-F6EECF244321}">
                <p14:modId xmlns:p14="http://schemas.microsoft.com/office/powerpoint/2010/main" val="2507816530"/>
              </p:ext>
            </p:extLst>
          </p:nvPr>
        </p:nvGraphicFramePr>
        <p:xfrm>
          <a:off x="1157473" y="2124594"/>
          <a:ext cx="9608111" cy="3449955"/>
        </p:xfrm>
        <a:graphic>
          <a:graphicData uri="http://schemas.openxmlformats.org/drawingml/2006/table">
            <a:tbl>
              <a:tblPr>
                <a:tableStyleId>{5C22544A-7EE6-4342-B048-85BDC9FD1C3A}</a:tableStyleId>
              </a:tblPr>
              <a:tblGrid>
                <a:gridCol w="1065724">
                  <a:extLst>
                    <a:ext uri="{9D8B030D-6E8A-4147-A177-3AD203B41FA5}">
                      <a16:colId xmlns:a16="http://schemas.microsoft.com/office/drawing/2014/main" val="2080275758"/>
                    </a:ext>
                  </a:extLst>
                </a:gridCol>
                <a:gridCol w="1513924">
                  <a:extLst>
                    <a:ext uri="{9D8B030D-6E8A-4147-A177-3AD203B41FA5}">
                      <a16:colId xmlns:a16="http://schemas.microsoft.com/office/drawing/2014/main" val="1175209405"/>
                    </a:ext>
                  </a:extLst>
                </a:gridCol>
                <a:gridCol w="1646726">
                  <a:extLst>
                    <a:ext uri="{9D8B030D-6E8A-4147-A177-3AD203B41FA5}">
                      <a16:colId xmlns:a16="http://schemas.microsoft.com/office/drawing/2014/main" val="1400422827"/>
                    </a:ext>
                  </a:extLst>
                </a:gridCol>
                <a:gridCol w="1663326">
                  <a:extLst>
                    <a:ext uri="{9D8B030D-6E8A-4147-A177-3AD203B41FA5}">
                      <a16:colId xmlns:a16="http://schemas.microsoft.com/office/drawing/2014/main" val="340601940"/>
                    </a:ext>
                  </a:extLst>
                </a:gridCol>
                <a:gridCol w="1832645">
                  <a:extLst>
                    <a:ext uri="{9D8B030D-6E8A-4147-A177-3AD203B41FA5}">
                      <a16:colId xmlns:a16="http://schemas.microsoft.com/office/drawing/2014/main" val="1626637019"/>
                    </a:ext>
                  </a:extLst>
                </a:gridCol>
                <a:gridCol w="1885766">
                  <a:extLst>
                    <a:ext uri="{9D8B030D-6E8A-4147-A177-3AD203B41FA5}">
                      <a16:colId xmlns:a16="http://schemas.microsoft.com/office/drawing/2014/main" val="1817294147"/>
                    </a:ext>
                  </a:extLst>
                </a:gridCol>
              </a:tblGrid>
              <a:tr h="714375">
                <a:tc>
                  <a:txBody>
                    <a:bodyPr/>
                    <a:lstStyle/>
                    <a:p>
                      <a:pPr algn="ctr" fontAlgn="b"/>
                      <a:r>
                        <a:rPr lang="en-US" sz="1400" u="none" strike="noStrike" dirty="0">
                          <a:solidFill>
                            <a:schemeClr val="bg1"/>
                          </a:solidFill>
                          <a:effectLst/>
                          <a:latin typeface="Calibri" panose="020F0502020204030204" pitchFamily="34" charset="0"/>
                          <a:cs typeface="Calibri" panose="020F0502020204030204" pitchFamily="34" charset="0"/>
                        </a:rPr>
                        <a:t>TAX YEAR</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n-US" sz="1400" u="none" strike="noStrike" dirty="0">
                          <a:solidFill>
                            <a:schemeClr val="bg1"/>
                          </a:solidFill>
                          <a:effectLst/>
                          <a:latin typeface="Calibri" panose="020F0502020204030204" pitchFamily="34" charset="0"/>
                          <a:cs typeface="Calibri" panose="020F0502020204030204" pitchFamily="34" charset="0"/>
                        </a:rPr>
                        <a:t> ELIGIBLE ASSESSMENT  </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n-US" sz="1400" u="none" strike="noStrike" dirty="0">
                          <a:solidFill>
                            <a:schemeClr val="bg1"/>
                          </a:solidFill>
                          <a:effectLst/>
                          <a:latin typeface="Calibri" panose="020F0502020204030204" pitchFamily="34" charset="0"/>
                          <a:cs typeface="Calibri" panose="020F0502020204030204" pitchFamily="34" charset="0"/>
                        </a:rPr>
                        <a:t> TAX CREDIT AMOUNT </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n-US" sz="1400" u="none" strike="noStrike" dirty="0">
                          <a:solidFill>
                            <a:schemeClr val="bg1"/>
                          </a:solidFill>
                          <a:effectLst/>
                          <a:latin typeface="Calibri" panose="020F0502020204030204" pitchFamily="34" charset="0"/>
                          <a:cs typeface="Calibri" panose="020F0502020204030204" pitchFamily="34" charset="0"/>
                        </a:rPr>
                        <a:t>  REIMBURSEMENT FROM STATE </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n-US" sz="1400" u="none" strike="noStrike" dirty="0">
                          <a:solidFill>
                            <a:schemeClr val="bg1"/>
                          </a:solidFill>
                          <a:effectLst/>
                          <a:latin typeface="Calibri" panose="020F0502020204030204" pitchFamily="34" charset="0"/>
                          <a:cs typeface="Calibri" panose="020F0502020204030204" pitchFamily="34" charset="0"/>
                        </a:rPr>
                        <a:t>AMOUNT TAX COUNTY COLLECTED </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n-US" sz="1400" u="none" strike="noStrike" dirty="0">
                          <a:solidFill>
                            <a:schemeClr val="bg1"/>
                          </a:solidFill>
                          <a:effectLst/>
                          <a:latin typeface="Calibri" panose="020F0502020204030204" pitchFamily="34" charset="0"/>
                          <a:cs typeface="Calibri" panose="020F0502020204030204" pitchFamily="34" charset="0"/>
                        </a:rPr>
                        <a:t>TOTAL COUNTY TAX COLLECTED + REIMBURSEMENT</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899770828"/>
                  </a:ext>
                </a:extLst>
              </a:tr>
              <a:tr h="200025">
                <a:tc>
                  <a:txBody>
                    <a:bodyPr/>
                    <a:lstStyle/>
                    <a:p>
                      <a:pPr algn="ctr" fontAlgn="b"/>
                      <a:r>
                        <a:rPr lang="en-US" sz="1400" b="1" u="none" strike="noStrike" dirty="0">
                          <a:effectLst/>
                          <a:latin typeface="Calibri" panose="020F0502020204030204" pitchFamily="34" charset="0"/>
                          <a:cs typeface="Calibri" panose="020F0502020204030204" pitchFamily="34" charset="0"/>
                        </a:rPr>
                        <a:t>2024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654,153,706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6,426,406.01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3,213,203.00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3,551,336.31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6,764,539.31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417512"/>
                  </a:ext>
                </a:extLst>
              </a:tr>
              <a:tr h="200025">
                <a:tc>
                  <a:txBody>
                    <a:bodyPr/>
                    <a:lstStyle/>
                    <a:p>
                      <a:pPr algn="ctr" fontAlgn="b"/>
                      <a:r>
                        <a:rPr lang="en-US" sz="1400" b="1" u="none" strike="noStrike" dirty="0">
                          <a:effectLst/>
                          <a:latin typeface="Calibri" panose="020F0502020204030204" pitchFamily="34" charset="0"/>
                          <a:cs typeface="Calibri" panose="020F0502020204030204" pitchFamily="34" charset="0"/>
                        </a:rPr>
                        <a:t>2023</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673,070,429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Calibri" panose="020F0502020204030204" pitchFamily="34" charset="0"/>
                          <a:cs typeface="Calibri" panose="020F0502020204030204" pitchFamily="34" charset="0"/>
                        </a:rPr>
                        <a:t> $            6,679,550.94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3,339,775.47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3,008,297.55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6,348,073.02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560027"/>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2022</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412,788,609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4,186,914.86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2,093,457.43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2,691,295.20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4,784,752.63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594059"/>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2021</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364,306,276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3,744,704.21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1,872,352.11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2,105,824.70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3,978,176.80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554728"/>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2020</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297,079,310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3,093,783.93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1,546,891.97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1,721,160.55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3,268,052.52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217483"/>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2019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290,653,715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3,026,867.79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1,513,433.89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1,612,999.31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3,126,433.20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669418"/>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2018</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162,446,230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1,691,715.04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845,857.52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989,497.70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1,835,355.22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723635"/>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2017</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96,607,754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Calibri" panose="020F0502020204030204" pitchFamily="34" charset="0"/>
                          <a:cs typeface="Calibri" panose="020F0502020204030204" pitchFamily="34" charset="0"/>
                        </a:rPr>
                        <a:t> $               757,984.18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378,992.09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6,427,078.41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6,806,070.50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316488"/>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2016</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51,601,917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               511,581.41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255,790.70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724,557.57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980,348.27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247110"/>
                  </a:ext>
                </a:extLst>
              </a:tr>
              <a:tr h="200025">
                <a:tc>
                  <a:txBody>
                    <a:bodyPr/>
                    <a:lstStyle/>
                    <a:p>
                      <a:pPr algn="ctr" fontAlgn="b"/>
                      <a:r>
                        <a:rPr lang="en-US" sz="1400" b="1" u="none" strike="noStrike">
                          <a:effectLst/>
                          <a:latin typeface="Calibri" panose="020F0502020204030204" pitchFamily="34" charset="0"/>
                          <a:cs typeface="Calibri" panose="020F0502020204030204" pitchFamily="34" charset="0"/>
                        </a:rPr>
                        <a:t>2015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59,214,116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Calibri" panose="020F0502020204030204" pitchFamily="34" charset="0"/>
                          <a:cs typeface="Calibri" panose="020F0502020204030204" pitchFamily="34" charset="0"/>
                        </a:rPr>
                        <a:t> $               586,634.25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293,317.12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826,538.87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1,119,855.99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240820"/>
                  </a:ext>
                </a:extLst>
              </a:tr>
              <a:tr h="200025">
                <a:tc>
                  <a:txBody>
                    <a:bodyPr/>
                    <a:lstStyle/>
                    <a:p>
                      <a:pPr algn="ctr" fontAlgn="b"/>
                      <a:r>
                        <a:rPr lang="en-US" sz="1400" b="1" u="none" strike="noStrike" dirty="0">
                          <a:effectLst/>
                          <a:latin typeface="Calibri" panose="020F0502020204030204" pitchFamily="34" charset="0"/>
                          <a:cs typeface="Calibri" panose="020F0502020204030204" pitchFamily="34" charset="0"/>
                        </a:rPr>
                        <a:t>2014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Calibri" panose="020F0502020204030204" pitchFamily="34" charset="0"/>
                          <a:cs typeface="Calibri" panose="020F0502020204030204" pitchFamily="34" charset="0"/>
                        </a:rPr>
                        <a:t>               74,968,769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Calibri" panose="020F0502020204030204" pitchFamily="34" charset="0"/>
                          <a:cs typeface="Calibri" panose="020F0502020204030204" pitchFamily="34" charset="0"/>
                        </a:rPr>
                        <a:t> $               742,715.59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latin typeface="Calibri" panose="020F0502020204030204" pitchFamily="34" charset="0"/>
                          <a:cs typeface="Calibri" panose="020F0502020204030204" pitchFamily="34" charset="0"/>
                        </a:rPr>
                        <a:t> $               371,357.80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latin typeface="Calibri" panose="020F0502020204030204" pitchFamily="34" charset="0"/>
                          <a:cs typeface="Calibri" panose="020F0502020204030204" pitchFamily="34" charset="0"/>
                        </a:rPr>
                        <a:t> $                1,689,565.51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Calibri" panose="020F0502020204030204" pitchFamily="34" charset="0"/>
                          <a:cs typeface="Calibri" panose="020F0502020204030204" pitchFamily="34" charset="0"/>
                        </a:rPr>
                        <a:t> $                  2,060,923.31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988297"/>
                  </a:ext>
                </a:extLst>
              </a:tr>
              <a:tr h="266700">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TOTAL FY2014 – FY2024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latin typeface="Calibri" panose="020F0502020204030204" pitchFamily="34" charset="0"/>
                          <a:cs typeface="Calibri" panose="020F0502020204030204" pitchFamily="34" charset="0"/>
                        </a:rPr>
                        <a:t> </a:t>
                      </a:r>
                      <a:r>
                        <a:rPr lang="en-US" sz="1800" b="1" u="none" strike="noStrike" dirty="0">
                          <a:solidFill>
                            <a:srgbClr val="008000"/>
                          </a:solidFill>
                          <a:effectLst/>
                          <a:latin typeface="Calibri" panose="020F0502020204030204" pitchFamily="34" charset="0"/>
                          <a:cs typeface="Calibri" panose="020F0502020204030204" pitchFamily="34" charset="0"/>
                        </a:rPr>
                        <a:t>$       41,072,580.78 </a:t>
                      </a:r>
                      <a:endParaRPr lang="en-US" sz="1800" b="1" i="0" u="none" strike="noStrike" dirty="0">
                        <a:solidFill>
                          <a:srgbClr val="008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152877"/>
                  </a:ext>
                </a:extLst>
              </a:tr>
            </a:tbl>
          </a:graphicData>
        </a:graphic>
      </p:graphicFrame>
    </p:spTree>
    <p:extLst>
      <p:ext uri="{BB962C8B-B14F-4D97-AF65-F5344CB8AC3E}">
        <p14:creationId xmlns:p14="http://schemas.microsoft.com/office/powerpoint/2010/main" val="405386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F7858ADD-1A33-E046-44B7-D98F976AE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EBE32-8C09-F7F6-D2EE-461DDAD8F7C0}"/>
              </a:ext>
            </a:extLst>
          </p:cNvPr>
          <p:cNvSpPr>
            <a:spLocks noGrp="1"/>
          </p:cNvSpPr>
          <p:nvPr>
            <p:ph type="title"/>
          </p:nvPr>
        </p:nvSpPr>
        <p:spPr>
          <a:xfrm>
            <a:off x="727166" y="567310"/>
            <a:ext cx="10737667" cy="1609344"/>
          </a:xfrm>
        </p:spPr>
        <p:txBody>
          <a:bodyPr>
            <a:noAutofit/>
          </a:bodyPr>
          <a:lstStyle/>
          <a:p>
            <a:r>
              <a:rPr lang="en-US" sz="4800" dirty="0"/>
              <a:t>TAXES &amp; fees paid by 6 of the Most recently constructed &amp; Occupied Large Facilities Within the </a:t>
            </a:r>
            <a:r>
              <a:rPr lang="en-US" sz="4800" dirty="0" err="1"/>
              <a:t>cecil</a:t>
            </a:r>
            <a:r>
              <a:rPr lang="en-US" sz="4800" dirty="0"/>
              <a:t> County enterprise zone</a:t>
            </a:r>
          </a:p>
        </p:txBody>
      </p:sp>
      <p:sp>
        <p:nvSpPr>
          <p:cNvPr id="4" name="Slide Number Placeholder 3">
            <a:extLst>
              <a:ext uri="{FF2B5EF4-FFF2-40B4-BE49-F238E27FC236}">
                <a16:creationId xmlns:a16="http://schemas.microsoft.com/office/drawing/2014/main" id="{C2279EF5-120F-C719-D850-203046B55CB9}"/>
              </a:ext>
            </a:extLst>
          </p:cNvPr>
          <p:cNvSpPr>
            <a:spLocks noGrp="1"/>
          </p:cNvSpPr>
          <p:nvPr>
            <p:ph type="sldNum" sz="quarter" idx="12"/>
          </p:nvPr>
        </p:nvSpPr>
        <p:spPr/>
        <p:txBody>
          <a:bodyPr>
            <a:normAutofit/>
          </a:bodyPr>
          <a:lstStyle/>
          <a:p>
            <a:fld id="{4FAB73BC-B049-4115-A692-8D63A059BFB8}" type="slidenum">
              <a:rPr lang="en-US" smtClean="0"/>
              <a:t>14</a:t>
            </a:fld>
            <a:endParaRPr lang="en-US" dirty="0"/>
          </a:p>
        </p:txBody>
      </p:sp>
      <p:sp>
        <p:nvSpPr>
          <p:cNvPr id="9" name="TextBox 8">
            <a:extLst>
              <a:ext uri="{FF2B5EF4-FFF2-40B4-BE49-F238E27FC236}">
                <a16:creationId xmlns:a16="http://schemas.microsoft.com/office/drawing/2014/main" id="{57EAFF9D-9E58-E344-63F9-B61C4E46D5A8}"/>
              </a:ext>
            </a:extLst>
          </p:cNvPr>
          <p:cNvSpPr txBox="1"/>
          <p:nvPr/>
        </p:nvSpPr>
        <p:spPr>
          <a:xfrm>
            <a:off x="945175" y="5058586"/>
            <a:ext cx="10118183" cy="954107"/>
          </a:xfrm>
          <a:prstGeom prst="rect">
            <a:avLst/>
          </a:prstGeom>
          <a:noFill/>
        </p:spPr>
        <p:txBody>
          <a:bodyPr wrap="square" rtlCol="0">
            <a:spAutoFit/>
          </a:bodyPr>
          <a:lstStyle/>
          <a:p>
            <a:r>
              <a:rPr lang="en-US" sz="1600" dirty="0"/>
              <a:t>Includes all taxes &amp; fees paid from construction to date.</a:t>
            </a:r>
            <a:endParaRPr lang="en-US" sz="1600" b="1" dirty="0">
              <a:solidFill>
                <a:srgbClr val="FF0000"/>
              </a:solidFill>
              <a:highlight>
                <a:srgbClr val="FFFF00"/>
              </a:highlight>
            </a:endParaRPr>
          </a:p>
          <a:p>
            <a:r>
              <a:rPr lang="en-US" sz="1600" dirty="0">
                <a:solidFill>
                  <a:srgbClr val="C00000"/>
                </a:solidFill>
              </a:rPr>
              <a:t>*</a:t>
            </a:r>
            <a:r>
              <a:rPr lang="en-US" sz="1200" dirty="0">
                <a:solidFill>
                  <a:schemeClr val="tx1">
                    <a:lumMod val="65000"/>
                    <a:lumOff val="35000"/>
                  </a:schemeClr>
                </a:solidFill>
              </a:rPr>
              <a:t>Currently this column is solely the amount reimbursed from the State and does not include the real property tax paid by the companies to the County.  The Finance Department should have the actual tax paid numbers to us soon, which will show the complete picture. This slide will be update accordingly upon receipt of those numbers.</a:t>
            </a:r>
          </a:p>
        </p:txBody>
      </p:sp>
      <p:graphicFrame>
        <p:nvGraphicFramePr>
          <p:cNvPr id="12" name="Table 11">
            <a:extLst>
              <a:ext uri="{FF2B5EF4-FFF2-40B4-BE49-F238E27FC236}">
                <a16:creationId xmlns:a16="http://schemas.microsoft.com/office/drawing/2014/main" id="{C7090259-8164-3789-35FE-77FE84F8E908}"/>
              </a:ext>
            </a:extLst>
          </p:cNvPr>
          <p:cNvGraphicFramePr>
            <a:graphicFrameLocks noGrp="1"/>
          </p:cNvGraphicFramePr>
          <p:nvPr/>
        </p:nvGraphicFramePr>
        <p:xfrm>
          <a:off x="988973" y="2358731"/>
          <a:ext cx="10074385" cy="2725566"/>
        </p:xfrm>
        <a:graphic>
          <a:graphicData uri="http://schemas.openxmlformats.org/drawingml/2006/table">
            <a:tbl>
              <a:tblPr>
                <a:tableStyleId>{5C22544A-7EE6-4342-B048-85BDC9FD1C3A}</a:tableStyleId>
              </a:tblPr>
              <a:tblGrid>
                <a:gridCol w="1074955">
                  <a:extLst>
                    <a:ext uri="{9D8B030D-6E8A-4147-A177-3AD203B41FA5}">
                      <a16:colId xmlns:a16="http://schemas.microsoft.com/office/drawing/2014/main" val="1181532409"/>
                    </a:ext>
                  </a:extLst>
                </a:gridCol>
                <a:gridCol w="1499905">
                  <a:extLst>
                    <a:ext uri="{9D8B030D-6E8A-4147-A177-3AD203B41FA5}">
                      <a16:colId xmlns:a16="http://schemas.microsoft.com/office/drawing/2014/main" val="92719965"/>
                    </a:ext>
                  </a:extLst>
                </a:gridCol>
                <a:gridCol w="1499905">
                  <a:extLst>
                    <a:ext uri="{9D8B030D-6E8A-4147-A177-3AD203B41FA5}">
                      <a16:colId xmlns:a16="http://schemas.microsoft.com/office/drawing/2014/main" val="4180277946"/>
                    </a:ext>
                  </a:extLst>
                </a:gridCol>
                <a:gridCol w="1499905">
                  <a:extLst>
                    <a:ext uri="{9D8B030D-6E8A-4147-A177-3AD203B41FA5}">
                      <a16:colId xmlns:a16="http://schemas.microsoft.com/office/drawing/2014/main" val="2682459177"/>
                    </a:ext>
                  </a:extLst>
                </a:gridCol>
                <a:gridCol w="1499905">
                  <a:extLst>
                    <a:ext uri="{9D8B030D-6E8A-4147-A177-3AD203B41FA5}">
                      <a16:colId xmlns:a16="http://schemas.microsoft.com/office/drawing/2014/main" val="3632990728"/>
                    </a:ext>
                  </a:extLst>
                </a:gridCol>
                <a:gridCol w="1499905">
                  <a:extLst>
                    <a:ext uri="{9D8B030D-6E8A-4147-A177-3AD203B41FA5}">
                      <a16:colId xmlns:a16="http://schemas.microsoft.com/office/drawing/2014/main" val="815452963"/>
                    </a:ext>
                  </a:extLst>
                </a:gridCol>
                <a:gridCol w="1499905">
                  <a:extLst>
                    <a:ext uri="{9D8B030D-6E8A-4147-A177-3AD203B41FA5}">
                      <a16:colId xmlns:a16="http://schemas.microsoft.com/office/drawing/2014/main" val="680248514"/>
                    </a:ext>
                  </a:extLst>
                </a:gridCol>
              </a:tblGrid>
              <a:tr h="444788">
                <a:tc>
                  <a:txBody>
                    <a:bodyPr/>
                    <a:lstStyle/>
                    <a:p>
                      <a:pPr algn="ctr" fontAlgn="b"/>
                      <a:r>
                        <a:rPr lang="en-US" sz="1600" b="1" u="none" strike="noStrike" dirty="0">
                          <a:effectLst/>
                        </a:rPr>
                        <a:t>Company</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tc>
                  <a:txBody>
                    <a:bodyPr/>
                    <a:lstStyle/>
                    <a:p>
                      <a:pPr algn="ctr" fontAlgn="b"/>
                      <a:r>
                        <a:rPr lang="en-US" sz="1600" b="1" u="none" strike="noStrike" dirty="0">
                          <a:effectLst/>
                        </a:rPr>
                        <a:t>Real Property Tax</a:t>
                      </a:r>
                      <a:r>
                        <a:rPr lang="en-US" sz="1600" b="1" u="none" strike="noStrike" dirty="0">
                          <a:solidFill>
                            <a:srgbClr val="C00000"/>
                          </a:solidFill>
                          <a:effectLst/>
                        </a:rPr>
                        <a:t>*</a:t>
                      </a:r>
                      <a:r>
                        <a:rPr lang="en-US" sz="1600" b="1" u="none" strike="noStrike" dirty="0">
                          <a:effectLst/>
                        </a:rPr>
                        <a:t> </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tc>
                  <a:txBody>
                    <a:bodyPr/>
                    <a:lstStyle/>
                    <a:p>
                      <a:pPr algn="ctr" fontAlgn="b"/>
                      <a:r>
                        <a:rPr lang="en-US" sz="1600" b="1" u="none" strike="noStrike" dirty="0">
                          <a:effectLst/>
                        </a:rPr>
                        <a:t>Personal Property Tax</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tc>
                  <a:txBody>
                    <a:bodyPr/>
                    <a:lstStyle/>
                    <a:p>
                      <a:pPr algn="ctr" fontAlgn="b"/>
                      <a:r>
                        <a:rPr lang="en-US" sz="1600" b="1" u="none" strike="noStrike" dirty="0">
                          <a:effectLst/>
                        </a:rPr>
                        <a:t>Permitting Fees</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tc>
                  <a:txBody>
                    <a:bodyPr/>
                    <a:lstStyle/>
                    <a:p>
                      <a:pPr algn="ctr" fontAlgn="b"/>
                      <a:r>
                        <a:rPr lang="en-US" sz="1600" b="1" u="none" strike="noStrike" dirty="0">
                          <a:effectLst/>
                        </a:rPr>
                        <a:t>Recordation Tax &amp; Transfer Fees</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tc>
                  <a:txBody>
                    <a:bodyPr/>
                    <a:lstStyle/>
                    <a:p>
                      <a:pPr algn="ctr" fontAlgn="b"/>
                      <a:r>
                        <a:rPr lang="en-US" sz="1600" b="1" u="none" strike="noStrike" dirty="0">
                          <a:effectLst/>
                        </a:rPr>
                        <a:t>Utility Tax</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tc>
                  <a:txBody>
                    <a:bodyPr/>
                    <a:lstStyle/>
                    <a:p>
                      <a:pPr algn="ctr" fontAlgn="b"/>
                      <a:r>
                        <a:rPr lang="en-US" sz="1600" b="1" u="none" strike="noStrike" dirty="0">
                          <a:effectLst/>
                        </a:rPr>
                        <a:t>TOTAL</a:t>
                      </a:r>
                      <a:endParaRPr lang="en-US" sz="1600" b="1" i="0" u="none" strike="noStrike" dirty="0">
                        <a:solidFill>
                          <a:srgbClr val="000000"/>
                        </a:solidFill>
                        <a:effectLst/>
                        <a:latin typeface="Aptos" panose="020B0004020202020204" pitchFamily="34" charset="0"/>
                      </a:endParaRPr>
                    </a:p>
                  </a:txBody>
                  <a:tcPr marL="4871" marR="4871" marT="4871" marB="0" anchor="b">
                    <a:solidFill>
                      <a:schemeClr val="bg1">
                        <a:lumMod val="75000"/>
                      </a:schemeClr>
                    </a:solidFill>
                  </a:tcPr>
                </a:tc>
                <a:extLst>
                  <a:ext uri="{0D108BD9-81ED-4DB2-BD59-A6C34878D82A}">
                    <a16:rowId xmlns:a16="http://schemas.microsoft.com/office/drawing/2014/main" val="720282087"/>
                  </a:ext>
                </a:extLst>
              </a:tr>
              <a:tr h="222394">
                <a:tc>
                  <a:txBody>
                    <a:bodyPr/>
                    <a:lstStyle/>
                    <a:p>
                      <a:pPr algn="l" fontAlgn="b"/>
                      <a:r>
                        <a:rPr lang="en-US" sz="1600" b="1" u="none" strike="noStrike" dirty="0">
                          <a:effectLst/>
                        </a:rPr>
                        <a:t>Amazon</a:t>
                      </a:r>
                      <a:endParaRPr lang="en-US" sz="1600" b="1"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3,196,196.45</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7,065,319.88</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703,122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2,337,580</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237,000.48</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13,539,218.81</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604358940"/>
                  </a:ext>
                </a:extLst>
              </a:tr>
              <a:tr h="222394">
                <a:tc>
                  <a:txBody>
                    <a:bodyPr/>
                    <a:lstStyle/>
                    <a:p>
                      <a:pPr algn="l" fontAlgn="b"/>
                      <a:r>
                        <a:rPr lang="en-US" sz="1600" b="1" u="none" strike="noStrike" dirty="0">
                          <a:effectLst/>
                        </a:rPr>
                        <a:t>Lidl</a:t>
                      </a:r>
                      <a:endParaRPr lang="en-US" sz="1600" b="1"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2,857,858.22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1,089,581.52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314,286</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560,967</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278,429.94</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5,101,122.68</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1087295501"/>
                  </a:ext>
                </a:extLst>
              </a:tr>
              <a:tr h="222394">
                <a:tc>
                  <a:txBody>
                    <a:bodyPr/>
                    <a:lstStyle/>
                    <a:p>
                      <a:pPr algn="l" fontAlgn="b"/>
                      <a:r>
                        <a:rPr lang="en-US" sz="1600" b="1" u="none" strike="noStrike" dirty="0">
                          <a:effectLst/>
                        </a:rPr>
                        <a:t>Smithfield</a:t>
                      </a:r>
                      <a:endParaRPr lang="en-US" sz="1600" b="1"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1,793,719.09</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952,293.35</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190,023</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1,102,200</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398,651.42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4,436,886.86</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4031675834"/>
                  </a:ext>
                </a:extLst>
              </a:tr>
              <a:tr h="222394">
                <a:tc>
                  <a:txBody>
                    <a:bodyPr/>
                    <a:lstStyle/>
                    <a:p>
                      <a:pPr algn="l" fontAlgn="b"/>
                      <a:r>
                        <a:rPr lang="en-US" sz="1600" b="1" u="none" strike="noStrike" dirty="0">
                          <a:effectLst/>
                        </a:rPr>
                        <a:t>Medline</a:t>
                      </a:r>
                      <a:endParaRPr lang="en-US" sz="1600" b="1"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1,725,487.51</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1,659,901.18</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362,832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211,200</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81,866.16</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4,041,286.85</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423817125"/>
                  </a:ext>
                </a:extLst>
              </a:tr>
              <a:tr h="222394">
                <a:tc>
                  <a:txBody>
                    <a:bodyPr/>
                    <a:lstStyle/>
                    <a:p>
                      <a:pPr algn="l" fontAlgn="b"/>
                      <a:r>
                        <a:rPr lang="en-US" sz="1600" b="1" u="none" strike="noStrike" dirty="0" err="1">
                          <a:effectLst/>
                        </a:rPr>
                        <a:t>KeHE</a:t>
                      </a:r>
                      <a:endParaRPr lang="en-US" sz="1600" b="1"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1,565,787.49</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780,021.28</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208,820</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1,364,852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160,947.92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4,080,428.69</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2288715903"/>
                  </a:ext>
                </a:extLst>
              </a:tr>
              <a:tr h="222394">
                <a:tc>
                  <a:txBody>
                    <a:bodyPr/>
                    <a:lstStyle/>
                    <a:p>
                      <a:pPr algn="l" fontAlgn="b"/>
                      <a:r>
                        <a:rPr lang="en-US" sz="1600" b="1" u="none" strike="noStrike" dirty="0">
                          <a:effectLst/>
                        </a:rPr>
                        <a:t>Great Wolf Lodge</a:t>
                      </a:r>
                      <a:endParaRPr lang="en-US" sz="1600" b="1"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966,548.49</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811,868.42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242,493</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58,872</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 </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u="none" strike="noStrike" dirty="0">
                          <a:effectLst/>
                        </a:rPr>
                        <a:t>2,079,781.91</a:t>
                      </a:r>
                      <a:endParaRPr lang="en-US" sz="1600" b="0" i="0" u="none" strike="noStrike" dirty="0">
                        <a:solidFill>
                          <a:srgbClr val="000000"/>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1591812611"/>
                  </a:ext>
                </a:extLst>
              </a:tr>
              <a:tr h="253069">
                <a:tc>
                  <a:txBody>
                    <a:bodyPr/>
                    <a:lstStyle/>
                    <a:p>
                      <a:pPr algn="l" fontAlgn="b"/>
                      <a:r>
                        <a:rPr lang="en-US" sz="1600" b="1" u="none" strike="noStrike" dirty="0">
                          <a:effectLst/>
                        </a:rPr>
                        <a:t>TOTAL</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b="1" u="none" strike="noStrike" dirty="0">
                          <a:effectLst/>
                        </a:rPr>
                        <a:t>12,105,597.25</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b="1" u="none" strike="noStrike" dirty="0">
                          <a:effectLst/>
                        </a:rPr>
                        <a:t>12,358,985.63</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b="1" u="none" strike="noStrike" dirty="0">
                          <a:effectLst/>
                        </a:rPr>
                        <a:t>2,021,576</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b="1" u="none" strike="noStrike" dirty="0">
                          <a:effectLst/>
                        </a:rPr>
                        <a:t>5,635,671</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b="1" u="none" strike="noStrike" dirty="0">
                          <a:effectLst/>
                        </a:rPr>
                        <a:t>1,156,895.92</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r" fontAlgn="b"/>
                      <a:r>
                        <a:rPr lang="en-US" sz="1600" b="1" u="none" strike="noStrike" dirty="0">
                          <a:effectLst/>
                        </a:rPr>
                        <a:t>33,278,725.8</a:t>
                      </a:r>
                      <a:endParaRPr lang="en-US" sz="1600" b="1" i="0" u="none" strike="noStrike" dirty="0">
                        <a:solidFill>
                          <a:srgbClr val="196B24"/>
                        </a:solidFill>
                        <a:effectLst/>
                        <a:latin typeface="Aptos" panose="020B0004020202020204" pitchFamily="34" charset="0"/>
                      </a:endParaRPr>
                    </a:p>
                  </a:txBody>
                  <a:tcPr marL="4871" marR="4871" marT="4871" marB="0" anchor="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1799041505"/>
                  </a:ext>
                </a:extLst>
              </a:tr>
            </a:tbl>
          </a:graphicData>
        </a:graphic>
      </p:graphicFrame>
      <p:pic>
        <p:nvPicPr>
          <p:cNvPr id="3" name="Picture 2" descr="Logo&#10;&#10;AI-generated content may be incorrect.">
            <a:extLst>
              <a:ext uri="{FF2B5EF4-FFF2-40B4-BE49-F238E27FC236}">
                <a16:creationId xmlns:a16="http://schemas.microsoft.com/office/drawing/2014/main" id="{D07EFBCB-7EBC-7667-325B-36C7EC104BEF}"/>
              </a:ext>
            </a:extLst>
          </p:cNvPr>
          <p:cNvPicPr>
            <a:picLocks noChangeAspect="1"/>
          </p:cNvPicPr>
          <p:nvPr/>
        </p:nvPicPr>
        <p:blipFill>
          <a:blip r:embed="rId3"/>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135760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0503869F-7776-2765-EC64-97EC1983C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61AA8-F7DC-B449-7BEE-68D1A8912450}"/>
              </a:ext>
            </a:extLst>
          </p:cNvPr>
          <p:cNvSpPr>
            <a:spLocks noGrp="1"/>
          </p:cNvSpPr>
          <p:nvPr>
            <p:ph type="title"/>
          </p:nvPr>
        </p:nvSpPr>
        <p:spPr>
          <a:xfrm>
            <a:off x="727166" y="512064"/>
            <a:ext cx="10737667" cy="1609344"/>
          </a:xfrm>
        </p:spPr>
        <p:txBody>
          <a:bodyPr/>
          <a:lstStyle/>
          <a:p>
            <a:r>
              <a:rPr lang="en-US" dirty="0"/>
              <a:t>Cecil county Enterprise zone 2018 - 2024</a:t>
            </a:r>
          </a:p>
        </p:txBody>
      </p:sp>
      <p:graphicFrame>
        <p:nvGraphicFramePr>
          <p:cNvPr id="8" name="Content Placeholder 2">
            <a:extLst>
              <a:ext uri="{FF2B5EF4-FFF2-40B4-BE49-F238E27FC236}">
                <a16:creationId xmlns:a16="http://schemas.microsoft.com/office/drawing/2014/main" id="{0C6B17A1-2E42-559B-629E-53E5E9E0F8E1}"/>
              </a:ext>
            </a:extLst>
          </p:cNvPr>
          <p:cNvGraphicFramePr>
            <a:graphicFrameLocks noGrp="1"/>
          </p:cNvGraphicFramePr>
          <p:nvPr>
            <p:ph idx="1"/>
            <p:extLst>
              <p:ext uri="{D42A27DB-BD31-4B8C-83A1-F6EECF244321}">
                <p14:modId xmlns:p14="http://schemas.microsoft.com/office/powerpoint/2010/main" val="3946421319"/>
              </p:ext>
            </p:extLst>
          </p:nvPr>
        </p:nvGraphicFramePr>
        <p:xfrm>
          <a:off x="1066799" y="1895630"/>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41314E0-05C1-CBCA-8A5B-560ED60DAA59}"/>
              </a:ext>
            </a:extLst>
          </p:cNvPr>
          <p:cNvSpPr>
            <a:spLocks noGrp="1"/>
          </p:cNvSpPr>
          <p:nvPr>
            <p:ph type="sldNum" sz="quarter" idx="12"/>
          </p:nvPr>
        </p:nvSpPr>
        <p:spPr/>
        <p:txBody>
          <a:bodyPr>
            <a:normAutofit/>
          </a:bodyPr>
          <a:lstStyle/>
          <a:p>
            <a:fld id="{4FAB73BC-B049-4115-A692-8D63A059BFB8}" type="slidenum">
              <a:rPr lang="en-US" smtClean="0"/>
              <a:t>15</a:t>
            </a:fld>
            <a:endParaRPr lang="en-US" dirty="0"/>
          </a:p>
        </p:txBody>
      </p:sp>
      <p:pic>
        <p:nvPicPr>
          <p:cNvPr id="3" name="Picture 2" descr="Logo&#10;&#10;AI-generated content may be incorrect.">
            <a:extLst>
              <a:ext uri="{FF2B5EF4-FFF2-40B4-BE49-F238E27FC236}">
                <a16:creationId xmlns:a16="http://schemas.microsoft.com/office/drawing/2014/main" id="{E891B8F3-8EFB-7FAD-2FBC-C55FEF6DD61C}"/>
              </a:ext>
            </a:extLst>
          </p:cNvPr>
          <p:cNvPicPr>
            <a:picLocks noChangeAspect="1"/>
          </p:cNvPicPr>
          <p:nvPr/>
        </p:nvPicPr>
        <p:blipFill>
          <a:blip r:embed="rId7"/>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387471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F229F0EF-DC36-E11C-3C43-DBB498E53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F133C-CA62-316E-9000-090BC6FED292}"/>
              </a:ext>
            </a:extLst>
          </p:cNvPr>
          <p:cNvSpPr>
            <a:spLocks noGrp="1"/>
          </p:cNvSpPr>
          <p:nvPr>
            <p:ph type="title"/>
          </p:nvPr>
        </p:nvSpPr>
        <p:spPr>
          <a:xfrm>
            <a:off x="409303" y="1212643"/>
            <a:ext cx="11155680" cy="78025"/>
          </a:xfrm>
          <a:noFill/>
        </p:spPr>
        <p:txBody>
          <a:bodyPr>
            <a:noAutofit/>
          </a:bodyPr>
          <a:lstStyle/>
          <a:p>
            <a:r>
              <a:rPr lang="en-US" sz="4600" b="1" dirty="0"/>
              <a:t>Capital Investments Made Statewide in Enterprise zones FY2021 – FY2024</a:t>
            </a:r>
            <a:br>
              <a:rPr lang="en-US" sz="4800" b="1" dirty="0"/>
            </a:br>
            <a:endParaRPr lang="en-US" sz="4800" dirty="0"/>
          </a:p>
        </p:txBody>
      </p:sp>
      <p:sp>
        <p:nvSpPr>
          <p:cNvPr id="10" name="Slide Number Placeholder 9">
            <a:extLst>
              <a:ext uri="{FF2B5EF4-FFF2-40B4-BE49-F238E27FC236}">
                <a16:creationId xmlns:a16="http://schemas.microsoft.com/office/drawing/2014/main" id="{C47DE7F4-CA11-DA7E-7EF1-32CEC6BAA78D}"/>
              </a:ext>
            </a:extLst>
          </p:cNvPr>
          <p:cNvSpPr>
            <a:spLocks noGrp="1"/>
          </p:cNvSpPr>
          <p:nvPr>
            <p:ph type="sldNum" sz="quarter" idx="12"/>
          </p:nvPr>
        </p:nvSpPr>
        <p:spPr/>
        <p:txBody>
          <a:bodyPr>
            <a:normAutofit/>
          </a:bodyPr>
          <a:lstStyle/>
          <a:p>
            <a:fld id="{4FAB73BC-B049-4115-A692-8D63A059BFB8}" type="slidenum">
              <a:rPr lang="en-US" smtClean="0"/>
              <a:t>16</a:t>
            </a:fld>
            <a:endParaRPr lang="en-US" dirty="0"/>
          </a:p>
        </p:txBody>
      </p:sp>
      <p:sp>
        <p:nvSpPr>
          <p:cNvPr id="7" name="TextBox 6">
            <a:extLst>
              <a:ext uri="{FF2B5EF4-FFF2-40B4-BE49-F238E27FC236}">
                <a16:creationId xmlns:a16="http://schemas.microsoft.com/office/drawing/2014/main" id="{4C94B739-CD07-90D7-95A5-01A2A9A4F9E2}"/>
              </a:ext>
            </a:extLst>
          </p:cNvPr>
          <p:cNvSpPr txBox="1"/>
          <p:nvPr/>
        </p:nvSpPr>
        <p:spPr>
          <a:xfrm>
            <a:off x="901423" y="1576656"/>
            <a:ext cx="10171440" cy="1292662"/>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500" b="0" i="0" dirty="0">
                <a:solidFill>
                  <a:srgbClr val="000000"/>
                </a:solidFill>
                <a:effectLst/>
              </a:rPr>
              <a:t>The </a:t>
            </a:r>
            <a:r>
              <a:rPr lang="en-US" sz="1500" b="0" i="0" u="sng" dirty="0">
                <a:solidFill>
                  <a:srgbClr val="000000"/>
                </a:solidFill>
                <a:effectLst/>
              </a:rPr>
              <a:t>top five largest amounts of capital investments in a jurisdiction </a:t>
            </a:r>
            <a:r>
              <a:rPr lang="en-US" sz="1500" b="0" i="0" dirty="0">
                <a:solidFill>
                  <a:srgbClr val="000000"/>
                </a:solidFill>
                <a:effectLst/>
              </a:rPr>
              <a:t>were Baltimore City, Baltimore, </a:t>
            </a:r>
            <a:r>
              <a:rPr lang="en-US" sz="1500" b="0" i="0" dirty="0">
                <a:solidFill>
                  <a:srgbClr val="000000"/>
                </a:solidFill>
                <a:effectLst/>
                <a:highlight>
                  <a:srgbClr val="FFFF00"/>
                </a:highlight>
              </a:rPr>
              <a:t>Cecil</a:t>
            </a:r>
            <a:r>
              <a:rPr lang="en-US" sz="1500" b="0" i="0" dirty="0">
                <a:solidFill>
                  <a:srgbClr val="000000"/>
                </a:solidFill>
                <a:effectLst/>
              </a:rPr>
              <a:t>, Harford, and Prince George’s Counties. </a:t>
            </a:r>
          </a:p>
          <a:p>
            <a:pPr marL="285750" indent="-285750">
              <a:buClr>
                <a:srgbClr val="C00000"/>
              </a:buClr>
              <a:buFont typeface="Wingdings" panose="05000000000000000000" pitchFamily="2" charset="2"/>
              <a:buChar char="q"/>
            </a:pPr>
            <a:r>
              <a:rPr lang="en-US" sz="1500" b="0" i="0" dirty="0">
                <a:solidFill>
                  <a:srgbClr val="000000"/>
                </a:solidFill>
                <a:effectLst/>
              </a:rPr>
              <a:t>Among </a:t>
            </a:r>
            <a:r>
              <a:rPr lang="en-US" sz="1500" b="0" i="0" u="sng" dirty="0">
                <a:solidFill>
                  <a:srgbClr val="000000"/>
                </a:solidFill>
                <a:effectLst/>
              </a:rPr>
              <a:t>jurisdictions that have had the largest percentage increase in investment dollars over the four-year period </a:t>
            </a:r>
            <a:r>
              <a:rPr lang="en-US" sz="1500" b="0" i="0" dirty="0">
                <a:solidFill>
                  <a:srgbClr val="000000"/>
                </a:solidFill>
                <a:effectLst/>
              </a:rPr>
              <a:t>are Baltimore City, </a:t>
            </a:r>
            <a:r>
              <a:rPr lang="en-US" sz="1500" b="0" i="0" dirty="0">
                <a:solidFill>
                  <a:srgbClr val="000000"/>
                </a:solidFill>
                <a:effectLst/>
                <a:highlight>
                  <a:srgbClr val="FFFF00"/>
                </a:highlight>
              </a:rPr>
              <a:t>Cecil</a:t>
            </a:r>
            <a:r>
              <a:rPr lang="en-US" sz="1500" b="0" i="0" dirty="0">
                <a:solidFill>
                  <a:srgbClr val="000000"/>
                </a:solidFill>
                <a:effectLst/>
              </a:rPr>
              <a:t>, Harford, Prince George’s, and Montgomery Counties.</a:t>
            </a:r>
            <a:r>
              <a:rPr lang="en-US" sz="1500" dirty="0"/>
              <a:t> </a:t>
            </a:r>
            <a:br>
              <a:rPr lang="en-US" dirty="0"/>
            </a:br>
            <a:endParaRPr lang="en-US" dirty="0">
              <a:solidFill>
                <a:schemeClr val="tx1">
                  <a:lumMod val="65000"/>
                  <a:lumOff val="35000"/>
                </a:schemeClr>
              </a:solidFill>
            </a:endParaRPr>
          </a:p>
        </p:txBody>
      </p:sp>
      <p:sp>
        <p:nvSpPr>
          <p:cNvPr id="12" name="Rectangle 1">
            <a:extLst>
              <a:ext uri="{FF2B5EF4-FFF2-40B4-BE49-F238E27FC236}">
                <a16:creationId xmlns:a16="http://schemas.microsoft.com/office/drawing/2014/main" id="{A87CECC6-74E2-C3BC-7669-CD9623B3333D}"/>
              </a:ext>
            </a:extLst>
          </p:cNvPr>
          <p:cNvSpPr>
            <a:spLocks noChangeArrowheads="1"/>
          </p:cNvSpPr>
          <p:nvPr/>
        </p:nvSpPr>
        <p:spPr bwMode="auto">
          <a:xfrm>
            <a:off x="3049588" y="26407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CF8F2265-D18D-FC9D-EE2C-95135805BB69}"/>
              </a:ext>
            </a:extLst>
          </p:cNvPr>
          <p:cNvPicPr>
            <a:picLocks noChangeAspect="1"/>
          </p:cNvPicPr>
          <p:nvPr/>
        </p:nvPicPr>
        <p:blipFill>
          <a:blip r:embed="rId3"/>
          <a:stretch>
            <a:fillRect/>
          </a:stretch>
        </p:blipFill>
        <p:spPr>
          <a:xfrm>
            <a:off x="3033630" y="2640718"/>
            <a:ext cx="5888737" cy="4061021"/>
          </a:xfrm>
          <a:prstGeom prst="rect">
            <a:avLst/>
          </a:prstGeom>
        </p:spPr>
      </p:pic>
      <p:pic>
        <p:nvPicPr>
          <p:cNvPr id="3" name="Picture 2" descr="Logo&#10;&#10;AI-generated content may be incorrect.">
            <a:extLst>
              <a:ext uri="{FF2B5EF4-FFF2-40B4-BE49-F238E27FC236}">
                <a16:creationId xmlns:a16="http://schemas.microsoft.com/office/drawing/2014/main" id="{C745605A-EA88-3C58-BB3E-C24B971A8E94}"/>
              </a:ext>
            </a:extLst>
          </p:cNvPr>
          <p:cNvPicPr>
            <a:picLocks noChangeAspect="1"/>
          </p:cNvPicPr>
          <p:nvPr/>
        </p:nvPicPr>
        <p:blipFill>
          <a:blip r:embed="rId4"/>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300102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352343E4-3045-4E3C-EF7B-C5EDEEC4C1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41C6133-4F47-7F69-570D-89F37ADF2B16}"/>
              </a:ext>
            </a:extLst>
          </p:cNvPr>
          <p:cNvSpPr>
            <a:spLocks noGrp="1"/>
          </p:cNvSpPr>
          <p:nvPr>
            <p:ph type="title"/>
          </p:nvPr>
        </p:nvSpPr>
        <p:spPr>
          <a:xfrm>
            <a:off x="428978" y="220091"/>
            <a:ext cx="11522230" cy="1609344"/>
          </a:xfrm>
        </p:spPr>
        <p:txBody>
          <a:bodyPr/>
          <a:lstStyle/>
          <a:p>
            <a:r>
              <a:rPr lang="en-US" dirty="0"/>
              <a:t>Potential Projects in the enterprise zone within the next 5 years</a:t>
            </a:r>
          </a:p>
        </p:txBody>
      </p:sp>
      <p:sp>
        <p:nvSpPr>
          <p:cNvPr id="4" name="Slide Number Placeholder 3">
            <a:extLst>
              <a:ext uri="{FF2B5EF4-FFF2-40B4-BE49-F238E27FC236}">
                <a16:creationId xmlns:a16="http://schemas.microsoft.com/office/drawing/2014/main" id="{3CCA6293-A494-D19E-51EC-C580B4FDC28A}"/>
              </a:ext>
            </a:extLst>
          </p:cNvPr>
          <p:cNvSpPr>
            <a:spLocks noGrp="1"/>
          </p:cNvSpPr>
          <p:nvPr>
            <p:ph type="sldNum" sz="quarter" idx="12"/>
          </p:nvPr>
        </p:nvSpPr>
        <p:spPr/>
        <p:txBody>
          <a:bodyPr>
            <a:normAutofit/>
          </a:bodyPr>
          <a:lstStyle/>
          <a:p>
            <a:fld id="{4FAB73BC-B049-4115-A692-8D63A059BFB8}" type="slidenum">
              <a:rPr lang="en-US" smtClean="0"/>
              <a:t>17</a:t>
            </a:fld>
            <a:endParaRPr lang="en-US" dirty="0"/>
          </a:p>
        </p:txBody>
      </p:sp>
      <p:sp>
        <p:nvSpPr>
          <p:cNvPr id="76" name="TextBox 75">
            <a:extLst>
              <a:ext uri="{FF2B5EF4-FFF2-40B4-BE49-F238E27FC236}">
                <a16:creationId xmlns:a16="http://schemas.microsoft.com/office/drawing/2014/main" id="{8C266BC2-118F-CB1E-588C-62AD15F18624}"/>
              </a:ext>
            </a:extLst>
          </p:cNvPr>
          <p:cNvSpPr txBox="1"/>
          <p:nvPr/>
        </p:nvSpPr>
        <p:spPr>
          <a:xfrm>
            <a:off x="973667" y="1931031"/>
            <a:ext cx="9725379" cy="4770537"/>
          </a:xfrm>
          <a:prstGeom prst="rect">
            <a:avLst/>
          </a:prstGeom>
          <a:noFill/>
        </p:spPr>
        <p:txBody>
          <a:bodyPr wrap="square" rtlCol="0">
            <a:spAutoFit/>
          </a:bodyPr>
          <a:lstStyle/>
          <a:p>
            <a:pPr marL="342900" indent="-342900">
              <a:buClr>
                <a:srgbClr val="C00000"/>
              </a:buClr>
              <a:buFont typeface="Wingdings" panose="05000000000000000000" pitchFamily="2" charset="2"/>
              <a:buChar char="q"/>
            </a:pPr>
            <a:r>
              <a:rPr lang="en-US" sz="1600" b="1" dirty="0"/>
              <a:t>Bainbridge Phase I </a:t>
            </a:r>
            <a:r>
              <a:rPr lang="en-US" sz="1600" dirty="0"/>
              <a:t>-  up to 3,750,000</a:t>
            </a:r>
          </a:p>
          <a:p>
            <a:r>
              <a:rPr lang="en-US" sz="1600" dirty="0"/>
              <a:t>	• Lot B: 1,026,000 SF construction completed</a:t>
            </a:r>
          </a:p>
          <a:p>
            <a:r>
              <a:rPr lang="en-US" sz="1600" dirty="0"/>
              <a:t>	• Lot C: 605,280 SF  construction completed</a:t>
            </a:r>
          </a:p>
          <a:p>
            <a:r>
              <a:rPr lang="en-US" sz="1600" dirty="0"/>
              <a:t>	• 1,739,400 SF – developer in final negotiations w/prospect</a:t>
            </a:r>
          </a:p>
          <a:p>
            <a:r>
              <a:rPr lang="en-US" sz="1600" dirty="0"/>
              <a:t>	• 378,000 SF proposed</a:t>
            </a:r>
          </a:p>
          <a:p>
            <a:pPr marL="342900" indent="-342900">
              <a:buClr>
                <a:srgbClr val="C00000"/>
              </a:buClr>
              <a:buFont typeface="Wingdings" panose="05000000000000000000" pitchFamily="2" charset="2"/>
              <a:buChar char="q"/>
            </a:pPr>
            <a:r>
              <a:rPr lang="en-US" sz="1600" b="1" dirty="0"/>
              <a:t>Bainbridge Phase II </a:t>
            </a:r>
          </a:p>
          <a:p>
            <a:r>
              <a:rPr lang="en-US" sz="1600" dirty="0"/>
              <a:t>	• </a:t>
            </a:r>
            <a:r>
              <a:rPr lang="en-US" sz="1600" dirty="0" err="1"/>
              <a:t>AquaCon</a:t>
            </a:r>
            <a:r>
              <a:rPr lang="en-US" sz="1600" dirty="0"/>
              <a:t> (announced):  $320 MM CAPEX, 300 new jobs to be created</a:t>
            </a:r>
          </a:p>
          <a:p>
            <a:r>
              <a:rPr lang="en-US" sz="1600" dirty="0"/>
              <a:t>	• Developer in negotiations on other locations within Phase II</a:t>
            </a:r>
          </a:p>
          <a:p>
            <a:pPr marL="285750" indent="-285750">
              <a:buClr>
                <a:srgbClr val="C00000"/>
              </a:buClr>
              <a:buFont typeface="Wingdings" panose="05000000000000000000" pitchFamily="2" charset="2"/>
              <a:buChar char="q"/>
            </a:pPr>
            <a:r>
              <a:rPr lang="en-US" sz="1600" b="1" dirty="0"/>
              <a:t>Elkton Commerce Center</a:t>
            </a:r>
          </a:p>
          <a:p>
            <a:r>
              <a:rPr lang="en-US" sz="1600" dirty="0"/>
              <a:t>	• Coming 2026 – 330,288 SF </a:t>
            </a:r>
          </a:p>
          <a:p>
            <a:r>
              <a:rPr lang="en-US" sz="1600" dirty="0"/>
              <a:t>	• 2 future buildings of 1,096,200 SF and 924,000 SF</a:t>
            </a:r>
          </a:p>
          <a:p>
            <a:pPr marL="342900" indent="-342900">
              <a:buClr>
                <a:srgbClr val="C00000"/>
              </a:buClr>
              <a:buFont typeface="Wingdings" panose="05000000000000000000" pitchFamily="2" charset="2"/>
              <a:buChar char="q"/>
            </a:pPr>
            <a:r>
              <a:rPr lang="en-US" sz="1600" b="1" dirty="0"/>
              <a:t>Principio Business Park </a:t>
            </a:r>
            <a:r>
              <a:rPr lang="en-US" sz="1600" dirty="0"/>
              <a:t>– several sites proposed</a:t>
            </a:r>
          </a:p>
          <a:p>
            <a:pPr marL="342900" indent="-342900">
              <a:buClr>
                <a:srgbClr val="C00000"/>
              </a:buClr>
              <a:buFont typeface="Wingdings" panose="05000000000000000000" pitchFamily="2" charset="2"/>
              <a:buChar char="q"/>
            </a:pPr>
            <a:r>
              <a:rPr lang="en-US" sz="1600" b="1" dirty="0"/>
              <a:t>North East Commerce Center</a:t>
            </a:r>
            <a:r>
              <a:rPr lang="en-US" sz="1600" dirty="0"/>
              <a:t> – A. </a:t>
            </a:r>
            <a:r>
              <a:rPr lang="en-US" sz="1600" dirty="0" err="1"/>
              <a:t>Duie</a:t>
            </a:r>
            <a:r>
              <a:rPr lang="en-US" sz="1600" dirty="0"/>
              <a:t> Pyle constructing approx. 50,000 SF building, # of new jobs to be created unknown at this time</a:t>
            </a:r>
          </a:p>
          <a:p>
            <a:pPr marL="285750" indent="-285750">
              <a:buClr>
                <a:srgbClr val="C00000"/>
              </a:buClr>
              <a:buFont typeface="Wingdings" panose="05000000000000000000" pitchFamily="2" charset="2"/>
              <a:buChar char="q"/>
            </a:pPr>
            <a:r>
              <a:rPr lang="en-US" sz="1600" b="1" dirty="0"/>
              <a:t>Northrop Grumman </a:t>
            </a:r>
            <a:r>
              <a:rPr lang="en-US" sz="1600" dirty="0"/>
              <a:t>is planning</a:t>
            </a:r>
            <a:r>
              <a:rPr lang="en-US" sz="1600" dirty="0">
                <a:effectLst/>
                <a:ea typeface="Aptos" panose="020B0004020202020204" pitchFamily="34" charset="0"/>
              </a:rPr>
              <a:t> more expansions within the next 5 years, including a new engineering &amp; administration building starting this year, a case prep facility, a conditioning building, and an AP storage facili</a:t>
            </a:r>
            <a:r>
              <a:rPr lang="en-US" sz="1600" dirty="0">
                <a:ea typeface="Aptos" panose="020B0004020202020204" pitchFamily="34" charset="0"/>
              </a:rPr>
              <a:t>ty</a:t>
            </a:r>
            <a:endParaRPr lang="en-US" sz="1600" dirty="0"/>
          </a:p>
          <a:p>
            <a:endParaRPr lang="en-US" sz="1600" dirty="0"/>
          </a:p>
          <a:p>
            <a:pPr marL="285750" indent="-285750">
              <a:buFont typeface="Arial" panose="020B0604020202020204" pitchFamily="34" charset="0"/>
              <a:buChar char="•"/>
            </a:pPr>
            <a:endParaRPr lang="en-US" sz="1600" dirty="0"/>
          </a:p>
        </p:txBody>
      </p:sp>
      <p:pic>
        <p:nvPicPr>
          <p:cNvPr id="2" name="Picture 1" descr="Logo&#10;&#10;AI-generated content may be incorrect.">
            <a:extLst>
              <a:ext uri="{FF2B5EF4-FFF2-40B4-BE49-F238E27FC236}">
                <a16:creationId xmlns:a16="http://schemas.microsoft.com/office/drawing/2014/main" id="{286EE94F-E33E-2BA9-1DB7-1A184EC57F37}"/>
              </a:ext>
            </a:extLst>
          </p:cNvPr>
          <p:cNvPicPr>
            <a:picLocks noChangeAspect="1"/>
          </p:cNvPicPr>
          <p:nvPr/>
        </p:nvPicPr>
        <p:blipFill>
          <a:blip r:embed="rId2"/>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259086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CB4E2C4-DCD7-EFBD-9800-31ECF4E14A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5C78C86-24B0-B437-500C-DF39C61D5257}"/>
              </a:ext>
            </a:extLst>
          </p:cNvPr>
          <p:cNvSpPr>
            <a:spLocks noGrp="1"/>
          </p:cNvSpPr>
          <p:nvPr>
            <p:ph type="title"/>
          </p:nvPr>
        </p:nvSpPr>
        <p:spPr>
          <a:xfrm>
            <a:off x="1252728" y="135175"/>
            <a:ext cx="10058400" cy="1609344"/>
          </a:xfrm>
        </p:spPr>
        <p:txBody>
          <a:bodyPr/>
          <a:lstStyle/>
          <a:p>
            <a:r>
              <a:rPr lang="en-US" dirty="0"/>
              <a:t>Why Support the Enterprise Zone?</a:t>
            </a:r>
          </a:p>
        </p:txBody>
      </p:sp>
      <p:sp>
        <p:nvSpPr>
          <p:cNvPr id="4" name="Slide Number Placeholder 3">
            <a:extLst>
              <a:ext uri="{FF2B5EF4-FFF2-40B4-BE49-F238E27FC236}">
                <a16:creationId xmlns:a16="http://schemas.microsoft.com/office/drawing/2014/main" id="{82D50AA5-2FDB-F125-DBC1-E05AC9464E62}"/>
              </a:ext>
            </a:extLst>
          </p:cNvPr>
          <p:cNvSpPr>
            <a:spLocks noGrp="1"/>
          </p:cNvSpPr>
          <p:nvPr>
            <p:ph type="sldNum" sz="quarter" idx="12"/>
          </p:nvPr>
        </p:nvSpPr>
        <p:spPr/>
        <p:txBody>
          <a:bodyPr>
            <a:normAutofit/>
          </a:bodyPr>
          <a:lstStyle/>
          <a:p>
            <a:fld id="{4FAB73BC-B049-4115-A692-8D63A059BFB8}" type="slidenum">
              <a:rPr lang="en-US" smtClean="0"/>
              <a:t>18</a:t>
            </a:fld>
            <a:endParaRPr lang="en-US" dirty="0"/>
          </a:p>
        </p:txBody>
      </p:sp>
      <p:grpSp>
        <p:nvGrpSpPr>
          <p:cNvPr id="55" name="Group 54">
            <a:extLst>
              <a:ext uri="{FF2B5EF4-FFF2-40B4-BE49-F238E27FC236}">
                <a16:creationId xmlns:a16="http://schemas.microsoft.com/office/drawing/2014/main" id="{16E8A81A-A4EB-D706-4FCA-C3FB0DEEFC3A}"/>
              </a:ext>
            </a:extLst>
          </p:cNvPr>
          <p:cNvGrpSpPr/>
          <p:nvPr/>
        </p:nvGrpSpPr>
        <p:grpSpPr>
          <a:xfrm>
            <a:off x="923109" y="1845326"/>
            <a:ext cx="8276625" cy="1259969"/>
            <a:chOff x="0" y="-56584"/>
            <a:chExt cx="8276625" cy="1069493"/>
          </a:xfrm>
          <a:solidFill>
            <a:schemeClr val="accent5">
              <a:lumMod val="75000"/>
            </a:schemeClr>
          </a:solidFill>
        </p:grpSpPr>
        <p:sp>
          <p:nvSpPr>
            <p:cNvPr id="74" name="Rectangle: Rounded Corners 73">
              <a:extLst>
                <a:ext uri="{FF2B5EF4-FFF2-40B4-BE49-F238E27FC236}">
                  <a16:creationId xmlns:a16="http://schemas.microsoft.com/office/drawing/2014/main" id="{18E4833F-94C2-A18B-7A43-FFC1ABD9AB27}"/>
                </a:ext>
              </a:extLst>
            </p:cNvPr>
            <p:cNvSpPr/>
            <p:nvPr/>
          </p:nvSpPr>
          <p:spPr>
            <a:xfrm>
              <a:off x="0" y="-56584"/>
              <a:ext cx="8276625" cy="1069493"/>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75" name="Rectangle: Rounded Corners 4">
              <a:extLst>
                <a:ext uri="{FF2B5EF4-FFF2-40B4-BE49-F238E27FC236}">
                  <a16:creationId xmlns:a16="http://schemas.microsoft.com/office/drawing/2014/main" id="{80E9D7B3-F9B4-BD57-9494-9509F22C87D0}"/>
                </a:ext>
              </a:extLst>
            </p:cNvPr>
            <p:cNvSpPr txBox="1"/>
            <p:nvPr/>
          </p:nvSpPr>
          <p:spPr>
            <a:xfrm>
              <a:off x="31324" y="-25260"/>
              <a:ext cx="7697248" cy="10068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500" kern="1200" dirty="0"/>
                <a:t>Our ability to attract new businesses would be severely compromised without the Enterprise Zone.  While we have a prime location along I-95 in the middle of two major markets, it is the incentives package (mainly the EZ) we can offer, along with continued infrastructure improvements, that allows us to take advantage of our location when negotiating with prospects. </a:t>
              </a:r>
            </a:p>
          </p:txBody>
        </p:sp>
      </p:grpSp>
      <p:grpSp>
        <p:nvGrpSpPr>
          <p:cNvPr id="56" name="Group 55">
            <a:extLst>
              <a:ext uri="{FF2B5EF4-FFF2-40B4-BE49-F238E27FC236}">
                <a16:creationId xmlns:a16="http://schemas.microsoft.com/office/drawing/2014/main" id="{9F4E9801-85E9-7776-83B0-F1E8135A2141}"/>
              </a:ext>
            </a:extLst>
          </p:cNvPr>
          <p:cNvGrpSpPr/>
          <p:nvPr/>
        </p:nvGrpSpPr>
        <p:grpSpPr>
          <a:xfrm>
            <a:off x="1624884" y="3197923"/>
            <a:ext cx="8276625" cy="843156"/>
            <a:chOff x="701775" y="1105537"/>
            <a:chExt cx="8276625" cy="843156"/>
          </a:xfrm>
          <a:solidFill>
            <a:schemeClr val="accent5">
              <a:lumMod val="75000"/>
            </a:schemeClr>
          </a:solidFill>
        </p:grpSpPr>
        <p:sp>
          <p:nvSpPr>
            <p:cNvPr id="72" name="Rectangle: Rounded Corners 71">
              <a:extLst>
                <a:ext uri="{FF2B5EF4-FFF2-40B4-BE49-F238E27FC236}">
                  <a16:creationId xmlns:a16="http://schemas.microsoft.com/office/drawing/2014/main" id="{96AEA649-F919-8501-07D6-1965A4431312}"/>
                </a:ext>
              </a:extLst>
            </p:cNvPr>
            <p:cNvSpPr/>
            <p:nvPr/>
          </p:nvSpPr>
          <p:spPr>
            <a:xfrm>
              <a:off x="701775" y="1105537"/>
              <a:ext cx="8276625" cy="843156"/>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73" name="Rectangle: Rounded Corners 6">
              <a:extLst>
                <a:ext uri="{FF2B5EF4-FFF2-40B4-BE49-F238E27FC236}">
                  <a16:creationId xmlns:a16="http://schemas.microsoft.com/office/drawing/2014/main" id="{FC4BE867-EB56-DA7B-6270-DCB4D5C91948}"/>
                </a:ext>
              </a:extLst>
            </p:cNvPr>
            <p:cNvSpPr txBox="1"/>
            <p:nvPr/>
          </p:nvSpPr>
          <p:spPr>
            <a:xfrm>
              <a:off x="726470" y="1130232"/>
              <a:ext cx="7223488" cy="7937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If Cecil County did not participate in the Enterprise Zone program, the tax contributions made by Cecil County taxpayers that support the program would go elsewhere in the state. </a:t>
              </a:r>
            </a:p>
          </p:txBody>
        </p:sp>
      </p:grpSp>
      <p:grpSp>
        <p:nvGrpSpPr>
          <p:cNvPr id="57" name="Group 56">
            <a:extLst>
              <a:ext uri="{FF2B5EF4-FFF2-40B4-BE49-F238E27FC236}">
                <a16:creationId xmlns:a16="http://schemas.microsoft.com/office/drawing/2014/main" id="{59431A27-12F3-DE5C-0B22-8DA364BBB824}"/>
              </a:ext>
            </a:extLst>
          </p:cNvPr>
          <p:cNvGrpSpPr/>
          <p:nvPr/>
        </p:nvGrpSpPr>
        <p:grpSpPr>
          <a:xfrm>
            <a:off x="2299098" y="4141886"/>
            <a:ext cx="8276625" cy="843156"/>
            <a:chOff x="1375989" y="2049500"/>
            <a:chExt cx="8276625" cy="843156"/>
          </a:xfrm>
          <a:solidFill>
            <a:schemeClr val="accent5">
              <a:lumMod val="75000"/>
            </a:schemeClr>
          </a:solidFill>
        </p:grpSpPr>
        <p:sp>
          <p:nvSpPr>
            <p:cNvPr id="70" name="Rectangle: Rounded Corners 69">
              <a:extLst>
                <a:ext uri="{FF2B5EF4-FFF2-40B4-BE49-F238E27FC236}">
                  <a16:creationId xmlns:a16="http://schemas.microsoft.com/office/drawing/2014/main" id="{70110FF6-5426-A834-8994-95636157FD49}"/>
                </a:ext>
              </a:extLst>
            </p:cNvPr>
            <p:cNvSpPr/>
            <p:nvPr/>
          </p:nvSpPr>
          <p:spPr>
            <a:xfrm>
              <a:off x="1375989" y="2049500"/>
              <a:ext cx="8276625" cy="843156"/>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1" name="Rectangle: Rounded Corners 8">
              <a:extLst>
                <a:ext uri="{FF2B5EF4-FFF2-40B4-BE49-F238E27FC236}">
                  <a16:creationId xmlns:a16="http://schemas.microsoft.com/office/drawing/2014/main" id="{B9CF8120-D48F-E373-9F26-4529A9D55B65}"/>
                </a:ext>
              </a:extLst>
            </p:cNvPr>
            <p:cNvSpPr txBox="1"/>
            <p:nvPr/>
          </p:nvSpPr>
          <p:spPr>
            <a:xfrm>
              <a:off x="1400683" y="2074195"/>
              <a:ext cx="7445798" cy="7937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If Enterprise Zone incentives are not offered, companies will ask for other enticements. It’s a fact, incentives are part of the art of the deal in site selection everywhere, and Enterprise Zone incentives are one of the most cost effective.</a:t>
              </a:r>
            </a:p>
          </p:txBody>
        </p:sp>
      </p:grpSp>
      <p:grpSp>
        <p:nvGrpSpPr>
          <p:cNvPr id="58" name="Group 57">
            <a:extLst>
              <a:ext uri="{FF2B5EF4-FFF2-40B4-BE49-F238E27FC236}">
                <a16:creationId xmlns:a16="http://schemas.microsoft.com/office/drawing/2014/main" id="{EEE92ABC-89A1-BA54-6666-039F2A8F4A66}"/>
              </a:ext>
            </a:extLst>
          </p:cNvPr>
          <p:cNvGrpSpPr/>
          <p:nvPr/>
        </p:nvGrpSpPr>
        <p:grpSpPr>
          <a:xfrm>
            <a:off x="2992265" y="5138344"/>
            <a:ext cx="8276625" cy="843156"/>
            <a:chOff x="2069156" y="3045958"/>
            <a:chExt cx="8276625" cy="843156"/>
          </a:xfrm>
          <a:solidFill>
            <a:schemeClr val="accent5">
              <a:lumMod val="75000"/>
            </a:schemeClr>
          </a:solidFill>
        </p:grpSpPr>
        <p:sp>
          <p:nvSpPr>
            <p:cNvPr id="68" name="Rectangle: Rounded Corners 67">
              <a:extLst>
                <a:ext uri="{FF2B5EF4-FFF2-40B4-BE49-F238E27FC236}">
                  <a16:creationId xmlns:a16="http://schemas.microsoft.com/office/drawing/2014/main" id="{F226DDD4-8AB8-803F-E6B8-B3A94259AFC9}"/>
                </a:ext>
              </a:extLst>
            </p:cNvPr>
            <p:cNvSpPr/>
            <p:nvPr/>
          </p:nvSpPr>
          <p:spPr>
            <a:xfrm>
              <a:off x="2069156" y="3045958"/>
              <a:ext cx="8276625" cy="843156"/>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dirty="0"/>
            </a:p>
          </p:txBody>
        </p:sp>
        <p:sp>
          <p:nvSpPr>
            <p:cNvPr id="69" name="Rectangle: Rounded Corners 10">
              <a:extLst>
                <a:ext uri="{FF2B5EF4-FFF2-40B4-BE49-F238E27FC236}">
                  <a16:creationId xmlns:a16="http://schemas.microsoft.com/office/drawing/2014/main" id="{608DC2E1-BA34-DAAF-E371-2BCBE5CFBB81}"/>
                </a:ext>
              </a:extLst>
            </p:cNvPr>
            <p:cNvSpPr txBox="1"/>
            <p:nvPr/>
          </p:nvSpPr>
          <p:spPr>
            <a:xfrm>
              <a:off x="2093850" y="3070653"/>
              <a:ext cx="7267219" cy="7937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dirty="0"/>
                <a:t>New p</a:t>
              </a:r>
              <a:r>
                <a:rPr lang="en-US" sz="1500" kern="1200" dirty="0"/>
                <a:t>rojects that move the needle in most cases will not happen anywhere without incentives!</a:t>
              </a:r>
            </a:p>
          </p:txBody>
        </p:sp>
      </p:grpSp>
      <p:grpSp>
        <p:nvGrpSpPr>
          <p:cNvPr id="59" name="Group 58">
            <a:extLst>
              <a:ext uri="{FF2B5EF4-FFF2-40B4-BE49-F238E27FC236}">
                <a16:creationId xmlns:a16="http://schemas.microsoft.com/office/drawing/2014/main" id="{FAA50776-2033-50AF-8602-3F3CC380EAAF}"/>
              </a:ext>
            </a:extLst>
          </p:cNvPr>
          <p:cNvGrpSpPr/>
          <p:nvPr/>
        </p:nvGrpSpPr>
        <p:grpSpPr>
          <a:xfrm>
            <a:off x="8554724" y="2824505"/>
            <a:ext cx="693168" cy="793766"/>
            <a:chOff x="7728573" y="702365"/>
            <a:chExt cx="548051" cy="548051"/>
          </a:xfrm>
        </p:grpSpPr>
        <p:sp>
          <p:nvSpPr>
            <p:cNvPr id="66" name="Arrow: Down 65">
              <a:extLst>
                <a:ext uri="{FF2B5EF4-FFF2-40B4-BE49-F238E27FC236}">
                  <a16:creationId xmlns:a16="http://schemas.microsoft.com/office/drawing/2014/main" id="{6DCC8AF6-4493-CF50-B017-3ABDC35B38FE}"/>
                </a:ext>
              </a:extLst>
            </p:cNvPr>
            <p:cNvSpPr/>
            <p:nvPr/>
          </p:nvSpPr>
          <p:spPr>
            <a:xfrm>
              <a:off x="7728573" y="702365"/>
              <a:ext cx="548051" cy="548051"/>
            </a:xfrm>
            <a:prstGeom prst="downArrow">
              <a:avLst>
                <a:gd name="adj1" fmla="val 55000"/>
                <a:gd name="adj2" fmla="val 45000"/>
              </a:avLst>
            </a:prstGeom>
            <a:solidFill>
              <a:schemeClr val="bg1">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7" name="Arrow: Down 12">
              <a:extLst>
                <a:ext uri="{FF2B5EF4-FFF2-40B4-BE49-F238E27FC236}">
                  <a16:creationId xmlns:a16="http://schemas.microsoft.com/office/drawing/2014/main" id="{5F536150-5E6F-D517-1C21-E4507E582F38}"/>
                </a:ext>
              </a:extLst>
            </p:cNvPr>
            <p:cNvSpPr txBox="1"/>
            <p:nvPr/>
          </p:nvSpPr>
          <p:spPr>
            <a:xfrm>
              <a:off x="7851884" y="702365"/>
              <a:ext cx="301429" cy="4124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grpSp>
      <p:grpSp>
        <p:nvGrpSpPr>
          <p:cNvPr id="2" name="Group 1">
            <a:extLst>
              <a:ext uri="{FF2B5EF4-FFF2-40B4-BE49-F238E27FC236}">
                <a16:creationId xmlns:a16="http://schemas.microsoft.com/office/drawing/2014/main" id="{CE3860DD-D02C-64A6-787F-4193BD3C1049}"/>
              </a:ext>
            </a:extLst>
          </p:cNvPr>
          <p:cNvGrpSpPr/>
          <p:nvPr/>
        </p:nvGrpSpPr>
        <p:grpSpPr>
          <a:xfrm>
            <a:off x="9264823" y="3794393"/>
            <a:ext cx="693168" cy="793766"/>
            <a:chOff x="7728573" y="702365"/>
            <a:chExt cx="548051" cy="548051"/>
          </a:xfrm>
        </p:grpSpPr>
        <p:sp>
          <p:nvSpPr>
            <p:cNvPr id="3" name="Arrow: Down 2">
              <a:extLst>
                <a:ext uri="{FF2B5EF4-FFF2-40B4-BE49-F238E27FC236}">
                  <a16:creationId xmlns:a16="http://schemas.microsoft.com/office/drawing/2014/main" id="{3E368B49-585D-8315-4B89-8DE1335753E4}"/>
                </a:ext>
              </a:extLst>
            </p:cNvPr>
            <p:cNvSpPr/>
            <p:nvPr/>
          </p:nvSpPr>
          <p:spPr>
            <a:xfrm>
              <a:off x="7728573" y="702365"/>
              <a:ext cx="548051" cy="548051"/>
            </a:xfrm>
            <a:prstGeom prst="downArrow">
              <a:avLst>
                <a:gd name="adj1" fmla="val 55000"/>
                <a:gd name="adj2" fmla="val 45000"/>
              </a:avLst>
            </a:prstGeom>
            <a:solidFill>
              <a:schemeClr val="bg1">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Arrow: Down 12">
              <a:extLst>
                <a:ext uri="{FF2B5EF4-FFF2-40B4-BE49-F238E27FC236}">
                  <a16:creationId xmlns:a16="http://schemas.microsoft.com/office/drawing/2014/main" id="{E140ED82-58C8-FB40-AA87-E2FB5BDDF974}"/>
                </a:ext>
              </a:extLst>
            </p:cNvPr>
            <p:cNvSpPr txBox="1"/>
            <p:nvPr/>
          </p:nvSpPr>
          <p:spPr>
            <a:xfrm>
              <a:off x="7851884" y="702365"/>
              <a:ext cx="301429" cy="4124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grpSp>
      <p:grpSp>
        <p:nvGrpSpPr>
          <p:cNvPr id="6" name="Group 5">
            <a:extLst>
              <a:ext uri="{FF2B5EF4-FFF2-40B4-BE49-F238E27FC236}">
                <a16:creationId xmlns:a16="http://schemas.microsoft.com/office/drawing/2014/main" id="{9809D2EE-59D0-EB96-0F50-865B798F15E5}"/>
              </a:ext>
            </a:extLst>
          </p:cNvPr>
          <p:cNvGrpSpPr/>
          <p:nvPr/>
        </p:nvGrpSpPr>
        <p:grpSpPr>
          <a:xfrm>
            <a:off x="9976756" y="4778504"/>
            <a:ext cx="693168" cy="793766"/>
            <a:chOff x="7728573" y="702365"/>
            <a:chExt cx="548051" cy="548051"/>
          </a:xfrm>
        </p:grpSpPr>
        <p:sp>
          <p:nvSpPr>
            <p:cNvPr id="8" name="Arrow: Down 7">
              <a:extLst>
                <a:ext uri="{FF2B5EF4-FFF2-40B4-BE49-F238E27FC236}">
                  <a16:creationId xmlns:a16="http://schemas.microsoft.com/office/drawing/2014/main" id="{138DC963-A43D-6C88-66C5-47E8842A7207}"/>
                </a:ext>
              </a:extLst>
            </p:cNvPr>
            <p:cNvSpPr/>
            <p:nvPr/>
          </p:nvSpPr>
          <p:spPr>
            <a:xfrm>
              <a:off x="7728573" y="702365"/>
              <a:ext cx="548051" cy="548051"/>
            </a:xfrm>
            <a:prstGeom prst="downArrow">
              <a:avLst>
                <a:gd name="adj1" fmla="val 55000"/>
                <a:gd name="adj2" fmla="val 45000"/>
              </a:avLst>
            </a:prstGeom>
            <a:solidFill>
              <a:schemeClr val="bg1">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Arrow: Down 12">
              <a:extLst>
                <a:ext uri="{FF2B5EF4-FFF2-40B4-BE49-F238E27FC236}">
                  <a16:creationId xmlns:a16="http://schemas.microsoft.com/office/drawing/2014/main" id="{616729C8-C7E9-467B-D12F-49E2B7D754DD}"/>
                </a:ext>
              </a:extLst>
            </p:cNvPr>
            <p:cNvSpPr txBox="1"/>
            <p:nvPr/>
          </p:nvSpPr>
          <p:spPr>
            <a:xfrm>
              <a:off x="7851884" y="702365"/>
              <a:ext cx="301429" cy="4124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grpSp>
      <p:pic>
        <p:nvPicPr>
          <p:cNvPr id="10" name="Picture 9" descr="Logo&#10;&#10;AI-generated content may be incorrect.">
            <a:extLst>
              <a:ext uri="{FF2B5EF4-FFF2-40B4-BE49-F238E27FC236}">
                <a16:creationId xmlns:a16="http://schemas.microsoft.com/office/drawing/2014/main" id="{A7996304-7003-15E2-4B51-41050212660F}"/>
              </a:ext>
            </a:extLst>
          </p:cNvPr>
          <p:cNvPicPr>
            <a:picLocks noChangeAspect="1"/>
          </p:cNvPicPr>
          <p:nvPr/>
        </p:nvPicPr>
        <p:blipFill>
          <a:blip r:embed="rId2"/>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403129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50029"/>
            <a:ext cx="10058400" cy="1609344"/>
          </a:xfrm>
        </p:spPr>
        <p:txBody>
          <a:bodyPr/>
          <a:lstStyle/>
          <a:p>
            <a:r>
              <a:rPr lang="en-US" sz="6000" dirty="0"/>
              <a:t>WHAT</a:t>
            </a:r>
            <a:r>
              <a:rPr lang="en-US" dirty="0"/>
              <a:t> IS AN ENTERPRISE ZONE?</a:t>
            </a:r>
          </a:p>
        </p:txBody>
      </p:sp>
      <p:sp>
        <p:nvSpPr>
          <p:cNvPr id="3" name="Content Placeholder 2"/>
          <p:cNvSpPr>
            <a:spLocks noGrp="1"/>
          </p:cNvSpPr>
          <p:nvPr>
            <p:ph idx="1"/>
          </p:nvPr>
        </p:nvSpPr>
        <p:spPr>
          <a:xfrm>
            <a:off x="1521506" y="2162425"/>
            <a:ext cx="9603694" cy="2737777"/>
          </a:xfrm>
        </p:spPr>
        <p:txBody>
          <a:bodyPr>
            <a:normAutofit fontScale="92500" lnSpcReduction="20000"/>
          </a:bodyPr>
          <a:lstStyle/>
          <a:p>
            <a:pPr marL="0" indent="0">
              <a:buNone/>
            </a:pPr>
            <a:r>
              <a:rPr lang="fr-FR" dirty="0"/>
              <a:t>	</a:t>
            </a:r>
            <a:r>
              <a:rPr lang="fr-FR" sz="1700" dirty="0"/>
              <a:t>enterprise zone</a:t>
            </a:r>
          </a:p>
          <a:p>
            <a:pPr marL="0" indent="0">
              <a:buNone/>
            </a:pPr>
            <a:r>
              <a:rPr lang="fr-FR" sz="1700" dirty="0"/>
              <a:t>	[ˈen(t)ərˌprīz ˌzōn]</a:t>
            </a:r>
          </a:p>
          <a:p>
            <a:pPr marL="0" indent="0">
              <a:buNone/>
            </a:pPr>
            <a:r>
              <a:rPr lang="fr-FR" sz="1700" dirty="0"/>
              <a:t>	NOUN</a:t>
            </a:r>
          </a:p>
          <a:p>
            <a:pPr marL="0" indent="0">
              <a:lnSpc>
                <a:spcPct val="100000"/>
              </a:lnSpc>
              <a:spcBef>
                <a:spcPts val="0"/>
              </a:spcBef>
              <a:buNone/>
            </a:pPr>
            <a:r>
              <a:rPr lang="en-US" sz="3200" dirty="0"/>
              <a:t>	</a:t>
            </a:r>
            <a:r>
              <a:rPr lang="en-US" sz="2600" dirty="0"/>
              <a:t>An economically depressed area in which business growth</a:t>
            </a:r>
          </a:p>
          <a:p>
            <a:pPr marL="0" indent="0">
              <a:lnSpc>
                <a:spcPct val="100000"/>
              </a:lnSpc>
              <a:spcBef>
                <a:spcPts val="0"/>
              </a:spcBef>
              <a:buNone/>
            </a:pPr>
            <a:r>
              <a:rPr lang="en-US" sz="2600" dirty="0"/>
              <a:t>	is encouraged by the government through tax relief and 	financial concessions.</a:t>
            </a:r>
          </a:p>
          <a:p>
            <a:pPr marL="0" indent="0">
              <a:lnSpc>
                <a:spcPct val="100000"/>
              </a:lnSpc>
              <a:spcBef>
                <a:spcPts val="0"/>
              </a:spcBef>
              <a:buNone/>
            </a:pPr>
            <a:r>
              <a:rPr lang="en-US" sz="3200" dirty="0"/>
              <a:t>	</a:t>
            </a:r>
            <a:endParaRPr lang="en-US" sz="1400" dirty="0"/>
          </a:p>
          <a:p>
            <a:pPr marL="0" indent="0">
              <a:lnSpc>
                <a:spcPct val="100000"/>
              </a:lnSpc>
              <a:spcBef>
                <a:spcPts val="0"/>
              </a:spcBef>
              <a:buNone/>
            </a:pPr>
            <a:r>
              <a:rPr lang="en-US" sz="3200" dirty="0"/>
              <a:t>	</a:t>
            </a:r>
          </a:p>
          <a:p>
            <a:pPr marL="0" indent="0">
              <a:lnSpc>
                <a:spcPct val="100000"/>
              </a:lnSpc>
              <a:spcBef>
                <a:spcPts val="0"/>
              </a:spcBef>
              <a:buNone/>
            </a:pPr>
            <a:endParaRPr lang="en-US" sz="3200" b="1" dirty="0"/>
          </a:p>
          <a:p>
            <a:pPr lvl="1">
              <a:lnSpc>
                <a:spcPct val="100000"/>
              </a:lnSpc>
              <a:spcBef>
                <a:spcPts val="0"/>
              </a:spcBef>
            </a:pPr>
            <a:endParaRPr lang="en-US" b="1" dirty="0"/>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3" y="2326991"/>
            <a:ext cx="1450042" cy="1462227"/>
          </a:xfrm>
          <a:prstGeom prst="rect">
            <a:avLst/>
          </a:prstGeom>
        </p:spPr>
      </p:pic>
      <p:pic>
        <p:nvPicPr>
          <p:cNvPr id="8" name="Picture 7" descr="Logo&#10;&#10;AI-generated content may be incorrect.">
            <a:extLst>
              <a:ext uri="{FF2B5EF4-FFF2-40B4-BE49-F238E27FC236}">
                <a16:creationId xmlns:a16="http://schemas.microsoft.com/office/drawing/2014/main" id="{F9F224E7-FF7F-1DC6-86E0-91F8FA224AE8}"/>
              </a:ext>
            </a:extLst>
          </p:cNvPr>
          <p:cNvPicPr>
            <a:picLocks noChangeAspect="1"/>
          </p:cNvPicPr>
          <p:nvPr/>
        </p:nvPicPr>
        <p:blipFill>
          <a:blip r:embed="rId3"/>
          <a:stretch>
            <a:fillRect/>
          </a:stretch>
        </p:blipFill>
        <p:spPr>
          <a:xfrm>
            <a:off x="-300642" y="5049869"/>
            <a:ext cx="2171463" cy="2810954"/>
          </a:xfrm>
          <a:prstGeom prst="rect">
            <a:avLst/>
          </a:prstGeom>
        </p:spPr>
      </p:pic>
    </p:spTree>
    <p:extLst>
      <p:ext uri="{BB962C8B-B14F-4D97-AF65-F5344CB8AC3E}">
        <p14:creationId xmlns:p14="http://schemas.microsoft.com/office/powerpoint/2010/main" val="136090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527" y="412910"/>
            <a:ext cx="11212945" cy="1360793"/>
          </a:xfrm>
        </p:spPr>
        <p:txBody>
          <a:bodyPr>
            <a:normAutofit/>
          </a:bodyPr>
          <a:lstStyle/>
          <a:p>
            <a:r>
              <a:rPr lang="en-US" sz="6000" dirty="0"/>
              <a:t>Maryland’s</a:t>
            </a:r>
            <a:r>
              <a:rPr lang="en-US" sz="6000" b="1" dirty="0"/>
              <a:t> </a:t>
            </a:r>
            <a:r>
              <a:rPr lang="en-US" sz="6000" dirty="0"/>
              <a:t>Enterprise Zone Program</a:t>
            </a:r>
          </a:p>
        </p:txBody>
      </p:sp>
      <p:sp>
        <p:nvSpPr>
          <p:cNvPr id="3" name="Content Placeholder 2"/>
          <p:cNvSpPr>
            <a:spLocks noGrp="1"/>
          </p:cNvSpPr>
          <p:nvPr>
            <p:ph idx="1"/>
          </p:nvPr>
        </p:nvSpPr>
        <p:spPr>
          <a:xfrm>
            <a:off x="1069848" y="1729046"/>
            <a:ext cx="10058400" cy="4713317"/>
          </a:xfrm>
        </p:spPr>
        <p:txBody>
          <a:bodyPr>
            <a:normAutofit fontScale="92500" lnSpcReduction="10000"/>
          </a:bodyPr>
          <a:lstStyle/>
          <a:p>
            <a:pPr lvl="1" algn="just">
              <a:lnSpc>
                <a:spcPct val="100000"/>
              </a:lnSpc>
              <a:spcBef>
                <a:spcPts val="0"/>
              </a:spcBef>
            </a:pPr>
            <a:r>
              <a:rPr lang="en-US" sz="2100" dirty="0"/>
              <a:t>Established in 1982</a:t>
            </a:r>
          </a:p>
          <a:p>
            <a:pPr lvl="1" algn="just">
              <a:lnSpc>
                <a:spcPct val="100000"/>
              </a:lnSpc>
              <a:spcBef>
                <a:spcPts val="0"/>
              </a:spcBef>
            </a:pPr>
            <a:r>
              <a:rPr lang="en-US" sz="2100" dirty="0"/>
              <a:t>Objective is to encourage economic growth in economically distressed areas and boost the employment of the chronically unemployed</a:t>
            </a:r>
          </a:p>
          <a:p>
            <a:pPr lvl="1" algn="just">
              <a:lnSpc>
                <a:spcPct val="100000"/>
              </a:lnSpc>
              <a:spcBef>
                <a:spcPts val="0"/>
              </a:spcBef>
            </a:pPr>
            <a:r>
              <a:rPr lang="en-US" sz="2100" dirty="0"/>
              <a:t>Gives local governments the legal authority to offer real property and state income tax credits to qualified businesses</a:t>
            </a:r>
          </a:p>
          <a:p>
            <a:pPr lvl="1" algn="just">
              <a:lnSpc>
                <a:spcPct val="100000"/>
              </a:lnSpc>
              <a:spcBef>
                <a:spcPts val="0"/>
              </a:spcBef>
            </a:pPr>
            <a:r>
              <a:rPr lang="en-US" sz="2100" dirty="0"/>
              <a:t>If any portion of a proposed Enterprise Zone is within a municipality, the governing body of the municipality must consent to the inclusion of the area within its jurisdiction</a:t>
            </a:r>
          </a:p>
          <a:p>
            <a:pPr lvl="1" algn="just">
              <a:lnSpc>
                <a:spcPct val="100000"/>
              </a:lnSpc>
              <a:spcBef>
                <a:spcPts val="0"/>
              </a:spcBef>
            </a:pPr>
            <a:r>
              <a:rPr lang="en-US" sz="2100" dirty="0"/>
              <a:t>Designations are for a 10-year period. Re-designation of all or a portion of the designated zone must occur before the end of the10-year designation period</a:t>
            </a:r>
            <a:r>
              <a:rPr lang="en-US" sz="2100" dirty="0">
                <a:solidFill>
                  <a:srgbClr val="C00000"/>
                </a:solidFill>
              </a:rPr>
              <a:t>*</a:t>
            </a:r>
          </a:p>
          <a:p>
            <a:pPr lvl="1" algn="just">
              <a:lnSpc>
                <a:spcPct val="100000"/>
              </a:lnSpc>
              <a:spcBef>
                <a:spcPts val="0"/>
              </a:spcBef>
            </a:pPr>
            <a:r>
              <a:rPr lang="en-US" sz="2100" dirty="0"/>
              <a:t>Currently 36 Enterprise Zones in the state</a:t>
            </a:r>
          </a:p>
          <a:p>
            <a:pPr marL="274320" lvl="1" indent="0" algn="just">
              <a:lnSpc>
                <a:spcPct val="100000"/>
              </a:lnSpc>
              <a:spcBef>
                <a:spcPts val="0"/>
              </a:spcBef>
              <a:buNone/>
            </a:pPr>
            <a:endParaRPr lang="en-US" sz="2100" dirty="0"/>
          </a:p>
          <a:p>
            <a:pPr marL="274320" lvl="1" indent="0" algn="just">
              <a:lnSpc>
                <a:spcPct val="100000"/>
              </a:lnSpc>
              <a:spcBef>
                <a:spcPts val="0"/>
              </a:spcBef>
              <a:buNone/>
            </a:pPr>
            <a:r>
              <a:rPr lang="en-US" sz="1900" dirty="0">
                <a:solidFill>
                  <a:srgbClr val="C00000"/>
                </a:solidFill>
              </a:rPr>
              <a:t>*</a:t>
            </a:r>
            <a:r>
              <a:rPr lang="en-US" sz="1700" b="1" dirty="0"/>
              <a:t>Cecil County’s Enterprise Zone was re-designated on June 14, 2023, which means the 10-year  designation period expires on June 14, 2033, unless the proposed sunsetting of the program occurs on June 30, 2025.  Should the program sunset as proposed, all properties currently certified will receive property tax credits until their respective 10-year period expires.</a:t>
            </a:r>
          </a:p>
          <a:p>
            <a:pPr marL="274320" lvl="1" indent="0">
              <a:lnSpc>
                <a:spcPct val="100000"/>
              </a:lnSpc>
              <a:spcBef>
                <a:spcPts val="0"/>
              </a:spcBef>
              <a:buNone/>
            </a:pPr>
            <a:endParaRPr lang="en-US" sz="2000" dirty="0"/>
          </a:p>
          <a:p>
            <a:pPr lvl="1">
              <a:lnSpc>
                <a:spcPct val="100000"/>
              </a:lnSpc>
              <a:spcBef>
                <a:spcPts val="0"/>
              </a:spcBef>
            </a:pPr>
            <a:endParaRPr lang="en-US" dirty="0"/>
          </a:p>
          <a:p>
            <a:endParaRPr lang="en-US" dirty="0"/>
          </a:p>
        </p:txBody>
      </p:sp>
      <p:sp>
        <p:nvSpPr>
          <p:cNvPr id="4" name="Slide Number Placeholder 3"/>
          <p:cNvSpPr>
            <a:spLocks noGrp="1"/>
          </p:cNvSpPr>
          <p:nvPr>
            <p:ph type="sldNum" sz="quarter" idx="12"/>
          </p:nvPr>
        </p:nvSpPr>
        <p:spPr/>
        <p:txBody>
          <a:bodyPr>
            <a:normAutofit/>
          </a:bodyPr>
          <a:lstStyle/>
          <a:p>
            <a:fld id="{4FAB73BC-B049-4115-A692-8D63A059BFB8}" type="slidenum">
              <a:rPr lang="en-US" smtClean="0"/>
              <a:t>3</a:t>
            </a:fld>
            <a:endParaRPr lang="en-US" dirty="0"/>
          </a:p>
        </p:txBody>
      </p:sp>
      <p:pic>
        <p:nvPicPr>
          <p:cNvPr id="5" name="Picture 4" descr="Logo&#10;&#10;AI-generated content may be incorrect.">
            <a:extLst>
              <a:ext uri="{FF2B5EF4-FFF2-40B4-BE49-F238E27FC236}">
                <a16:creationId xmlns:a16="http://schemas.microsoft.com/office/drawing/2014/main" id="{D46129D3-ED41-1265-E13E-A07AE6B81E4D}"/>
              </a:ext>
            </a:extLst>
          </p:cNvPr>
          <p:cNvPicPr>
            <a:picLocks noChangeAspect="1"/>
          </p:cNvPicPr>
          <p:nvPr/>
        </p:nvPicPr>
        <p:blipFill>
          <a:blip r:embed="rId2"/>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3753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Qualifying criteria for The Establishment of an Enterprise Zone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normAutofit/>
          </a:bodyPr>
          <a:lstStyle/>
          <a:p>
            <a:fld id="{4FAB73BC-B049-4115-A692-8D63A059BFB8}" type="slidenum">
              <a:rPr lang="en-US" smtClean="0"/>
              <a:t>4</a:t>
            </a:fld>
            <a:endParaRPr lang="en-US" dirty="0"/>
          </a:p>
        </p:txBody>
      </p:sp>
      <p:sp>
        <p:nvSpPr>
          <p:cNvPr id="17" name="Content Placeholder 2"/>
          <p:cNvSpPr txBox="1">
            <a:spLocks/>
          </p:cNvSpPr>
          <p:nvPr/>
        </p:nvSpPr>
        <p:spPr>
          <a:xfrm>
            <a:off x="1069848" y="2093976"/>
            <a:ext cx="9981092" cy="430682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algn="just">
              <a:lnSpc>
                <a:spcPct val="100000"/>
              </a:lnSpc>
              <a:spcBef>
                <a:spcPts val="0"/>
              </a:spcBef>
            </a:pPr>
            <a:r>
              <a:rPr lang="en-US" sz="2000" b="1" dirty="0"/>
              <a:t>Is in a Priority Funding Area</a:t>
            </a:r>
          </a:p>
          <a:p>
            <a:pPr lvl="1" algn="just" fontAlgn="base"/>
            <a:r>
              <a:rPr lang="en-US" sz="2000" b="1" dirty="0"/>
              <a:t>Meets at least one of the following unemployment rate, poverty level, median family income level, or population benchmarks:</a:t>
            </a:r>
          </a:p>
          <a:p>
            <a:pPr lvl="2" algn="just" fontAlgn="base"/>
            <a:r>
              <a:rPr lang="en-US" sz="2000" dirty="0">
                <a:solidFill>
                  <a:schemeClr val="tx1">
                    <a:lumMod val="75000"/>
                    <a:lumOff val="25000"/>
                  </a:schemeClr>
                </a:solidFill>
              </a:rPr>
              <a:t>Area has at least 150% of the greater of the average rate of unemployment in either the State or the U.S.;</a:t>
            </a:r>
          </a:p>
          <a:p>
            <a:pPr lvl="2" algn="just" fontAlgn="base"/>
            <a:r>
              <a:rPr lang="en-US" sz="2000" dirty="0">
                <a:solidFill>
                  <a:schemeClr val="tx1">
                    <a:lumMod val="75000"/>
                    <a:lumOff val="25000"/>
                  </a:schemeClr>
                </a:solidFill>
              </a:rPr>
              <a:t>The population in the area qualifies as a low–income poverty area;</a:t>
            </a:r>
          </a:p>
          <a:p>
            <a:pPr lvl="2" algn="just" fontAlgn="base"/>
            <a:r>
              <a:rPr lang="en-US" sz="2000" dirty="0">
                <a:solidFill>
                  <a:schemeClr val="tx1">
                    <a:lumMod val="75000"/>
                    <a:lumOff val="25000"/>
                  </a:schemeClr>
                </a:solidFill>
              </a:rPr>
              <a:t>At least 70% of the families in the area have incomes that are less than 80% of the median family income in the area; or</a:t>
            </a:r>
          </a:p>
          <a:p>
            <a:pPr lvl="2" algn="just" fontAlgn="base"/>
            <a:r>
              <a:rPr lang="en-US" sz="2000" dirty="0">
                <a:solidFill>
                  <a:schemeClr val="tx1">
                    <a:lumMod val="75000"/>
                    <a:lumOff val="25000"/>
                  </a:schemeClr>
                </a:solidFill>
              </a:rPr>
              <a:t>The population in the area decreased by 10% between the most recent two censuses, and can demonstrate that chronic abandonment or demolition of property is occurring in the area or substantial property tax arrearages exist in the area.</a:t>
            </a:r>
          </a:p>
          <a:p>
            <a:pPr lvl="2" fontAlgn="base"/>
            <a:endParaRPr lang="en-US" b="1" dirty="0">
              <a:solidFill>
                <a:schemeClr val="tx1">
                  <a:lumMod val="65000"/>
                  <a:lumOff val="35000"/>
                </a:schemeClr>
              </a:solidFill>
            </a:endParaRPr>
          </a:p>
          <a:p>
            <a:pPr lvl="1">
              <a:lnSpc>
                <a:spcPct val="100000"/>
              </a:lnSpc>
              <a:spcBef>
                <a:spcPts val="0"/>
              </a:spcBef>
            </a:pPr>
            <a:endParaRPr lang="en-US" dirty="0"/>
          </a:p>
        </p:txBody>
      </p:sp>
      <p:pic>
        <p:nvPicPr>
          <p:cNvPr id="5" name="Picture 4" descr="Logo&#10;&#10;AI-generated content may be incorrect.">
            <a:extLst>
              <a:ext uri="{FF2B5EF4-FFF2-40B4-BE49-F238E27FC236}">
                <a16:creationId xmlns:a16="http://schemas.microsoft.com/office/drawing/2014/main" id="{0B29BFD7-0698-D073-A2AA-F5BE6EF15F66}"/>
              </a:ext>
            </a:extLst>
          </p:cNvPr>
          <p:cNvPicPr>
            <a:picLocks noChangeAspect="1"/>
          </p:cNvPicPr>
          <p:nvPr/>
        </p:nvPicPr>
        <p:blipFill>
          <a:blip r:embed="rId2"/>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46208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FFF30FD-E34A-4B2B-897B-281C4425B8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253179-BCF6-252C-14AD-6D7560574148}"/>
              </a:ext>
            </a:extLst>
          </p:cNvPr>
          <p:cNvSpPr>
            <a:spLocks noGrp="1"/>
          </p:cNvSpPr>
          <p:nvPr>
            <p:ph type="sldNum" sz="quarter" idx="12"/>
          </p:nvPr>
        </p:nvSpPr>
        <p:spPr>
          <a:xfrm>
            <a:off x="11311128" y="6383394"/>
            <a:ext cx="640080" cy="365125"/>
          </a:xfrm>
        </p:spPr>
        <p:txBody>
          <a:bodyPr>
            <a:normAutofit/>
          </a:bodyPr>
          <a:lstStyle/>
          <a:p>
            <a:pPr>
              <a:spcAft>
                <a:spcPts val="600"/>
              </a:spcAft>
            </a:pPr>
            <a:fld id="{4FAB73BC-B049-4115-A692-8D63A059BFB8}" type="slidenum">
              <a:rPr lang="en-US" smtClean="0"/>
              <a:pPr>
                <a:spcAft>
                  <a:spcPts val="600"/>
                </a:spcAft>
              </a:pPr>
              <a:t>5</a:t>
            </a:fld>
            <a:endParaRPr lang="en-US"/>
          </a:p>
        </p:txBody>
      </p:sp>
      <p:pic>
        <p:nvPicPr>
          <p:cNvPr id="2" name="Picture 1" descr="Map&#10;&#10;Description automatically generated">
            <a:extLst>
              <a:ext uri="{FF2B5EF4-FFF2-40B4-BE49-F238E27FC236}">
                <a16:creationId xmlns:a16="http://schemas.microsoft.com/office/drawing/2014/main" id="{B84B4BAD-A868-9478-F82C-C0740C146E9C}"/>
              </a:ext>
            </a:extLst>
          </p:cNvPr>
          <p:cNvPicPr>
            <a:picLocks noChangeAspect="1"/>
          </p:cNvPicPr>
          <p:nvPr/>
        </p:nvPicPr>
        <p:blipFill>
          <a:blip r:embed="rId2"/>
          <a:stretch>
            <a:fillRect/>
          </a:stretch>
        </p:blipFill>
        <p:spPr>
          <a:xfrm>
            <a:off x="2276476" y="477549"/>
            <a:ext cx="7635798" cy="5900390"/>
          </a:xfrm>
          <a:prstGeom prst="rect">
            <a:avLst/>
          </a:prstGeom>
        </p:spPr>
      </p:pic>
      <p:pic>
        <p:nvPicPr>
          <p:cNvPr id="4" name="Picture 3" descr="Logo&#10;&#10;AI-generated content may be incorrect.">
            <a:extLst>
              <a:ext uri="{FF2B5EF4-FFF2-40B4-BE49-F238E27FC236}">
                <a16:creationId xmlns:a16="http://schemas.microsoft.com/office/drawing/2014/main" id="{9B862A17-A89D-D66C-71CD-5A34145244AB}"/>
              </a:ext>
            </a:extLst>
          </p:cNvPr>
          <p:cNvPicPr>
            <a:picLocks noChangeAspect="1"/>
          </p:cNvPicPr>
          <p:nvPr/>
        </p:nvPicPr>
        <p:blipFill>
          <a:blip r:embed="rId3"/>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241218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1C03027C-AA7F-1EBA-78AB-629C6F22143A}"/>
              </a:ext>
            </a:extLst>
          </p:cNvPr>
          <p:cNvPicPr>
            <a:picLocks noChangeAspect="1"/>
          </p:cNvPicPr>
          <p:nvPr/>
        </p:nvPicPr>
        <p:blipFill>
          <a:blip r:embed="rId2"/>
          <a:stretch>
            <a:fillRect/>
          </a:stretch>
        </p:blipFill>
        <p:spPr>
          <a:xfrm>
            <a:off x="2498271" y="610781"/>
            <a:ext cx="7342415" cy="5672016"/>
          </a:xfrm>
          <a:prstGeom prst="rect">
            <a:avLst/>
          </a:prstGeom>
        </p:spPr>
      </p:pic>
      <p:sp>
        <p:nvSpPr>
          <p:cNvPr id="3" name="Slide Number Placeholder 2"/>
          <p:cNvSpPr>
            <a:spLocks noGrp="1"/>
          </p:cNvSpPr>
          <p:nvPr>
            <p:ph type="sldNum" sz="quarter" idx="12"/>
          </p:nvPr>
        </p:nvSpPr>
        <p:spPr>
          <a:xfrm>
            <a:off x="11311128" y="6383394"/>
            <a:ext cx="640080" cy="365125"/>
          </a:xfrm>
        </p:spPr>
        <p:txBody>
          <a:bodyPr>
            <a:normAutofit/>
          </a:bodyPr>
          <a:lstStyle/>
          <a:p>
            <a:pPr>
              <a:spcAft>
                <a:spcPts val="600"/>
              </a:spcAft>
            </a:pPr>
            <a:fld id="{4FAB73BC-B049-4115-A692-8D63A059BFB8}" type="slidenum">
              <a:rPr lang="en-US" smtClean="0"/>
              <a:pPr>
                <a:spcAft>
                  <a:spcPts val="600"/>
                </a:spcAft>
              </a:pPr>
              <a:t>6</a:t>
            </a:fld>
            <a:endParaRPr lang="en-US"/>
          </a:p>
        </p:txBody>
      </p:sp>
      <p:graphicFrame>
        <p:nvGraphicFramePr>
          <p:cNvPr id="5" name="Object 4">
            <a:extLst>
              <a:ext uri="{FF2B5EF4-FFF2-40B4-BE49-F238E27FC236}">
                <a16:creationId xmlns:a16="http://schemas.microsoft.com/office/drawing/2014/main" id="{A7C108E0-2CCC-5444-74C2-CBD6F56BB5D1}"/>
              </a:ext>
            </a:extLst>
          </p:cNvPr>
          <p:cNvGraphicFramePr>
            <a:graphicFrameLocks noChangeAspect="1"/>
          </p:cNvGraphicFramePr>
          <p:nvPr>
            <p:extLst>
              <p:ext uri="{D42A27DB-BD31-4B8C-83A1-F6EECF244321}">
                <p14:modId xmlns:p14="http://schemas.microsoft.com/office/powerpoint/2010/main" val="1861629392"/>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PDF" r:id="rId3" imgW="0" imgH="0" progId="FoxitPhantomPDF.Document">
                  <p:embed/>
                </p:oleObj>
              </mc:Choice>
              <mc:Fallback>
                <p:oleObj name="PDF" r:id="rId3" imgW="0" imgH="0" progId="FoxitPhantomPDF.Document">
                  <p:embed/>
                  <p:pic>
                    <p:nvPicPr>
                      <p:cNvPr id="0" name=""/>
                      <p:cNvPicPr/>
                      <p:nvPr/>
                    </p:nvPicPr>
                    <p:blipFill/>
                    <p:spPr>
                      <a:xfrm>
                        <a:off x="2032000" y="719138"/>
                        <a:ext cx="8128000" cy="5418137"/>
                      </a:xfrm>
                      <a:prstGeom prst="rect">
                        <a:avLst/>
                      </a:prstGeom>
                    </p:spPr>
                  </p:pic>
                </p:oleObj>
              </mc:Fallback>
            </mc:AlternateContent>
          </a:graphicData>
        </a:graphic>
      </p:graphicFrame>
      <p:pic>
        <p:nvPicPr>
          <p:cNvPr id="2" name="Picture 1" descr="Logo&#10;&#10;AI-generated content may be incorrect.">
            <a:extLst>
              <a:ext uri="{FF2B5EF4-FFF2-40B4-BE49-F238E27FC236}">
                <a16:creationId xmlns:a16="http://schemas.microsoft.com/office/drawing/2014/main" id="{A682A298-0B84-A53E-A384-49268B601D49}"/>
              </a:ext>
            </a:extLst>
          </p:cNvPr>
          <p:cNvPicPr>
            <a:picLocks noChangeAspect="1"/>
          </p:cNvPicPr>
          <p:nvPr/>
        </p:nvPicPr>
        <p:blipFill>
          <a:blip r:embed="rId4"/>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327423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89E18BE-3F8D-703B-B34B-9F7E0E59982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B4D62E-5DB2-B434-E389-957E5D2C0863}"/>
              </a:ext>
            </a:extLst>
          </p:cNvPr>
          <p:cNvSpPr>
            <a:spLocks noGrp="1"/>
          </p:cNvSpPr>
          <p:nvPr>
            <p:ph type="sldNum" sz="quarter" idx="12"/>
          </p:nvPr>
        </p:nvSpPr>
        <p:spPr>
          <a:xfrm>
            <a:off x="11311128" y="6383394"/>
            <a:ext cx="640080" cy="365125"/>
          </a:xfrm>
        </p:spPr>
        <p:txBody>
          <a:bodyPr>
            <a:normAutofit/>
          </a:bodyPr>
          <a:lstStyle/>
          <a:p>
            <a:pPr>
              <a:spcAft>
                <a:spcPts val="600"/>
              </a:spcAft>
            </a:pPr>
            <a:fld id="{4FAB73BC-B049-4115-A692-8D63A059BFB8}" type="slidenum">
              <a:rPr lang="en-US" smtClean="0"/>
              <a:pPr>
                <a:spcAft>
                  <a:spcPts val="600"/>
                </a:spcAft>
              </a:pPr>
              <a:t>7</a:t>
            </a:fld>
            <a:endParaRPr lang="en-US"/>
          </a:p>
        </p:txBody>
      </p:sp>
      <p:pic>
        <p:nvPicPr>
          <p:cNvPr id="7" name="Picture 6" descr="Map">
            <a:extLst>
              <a:ext uri="{FF2B5EF4-FFF2-40B4-BE49-F238E27FC236}">
                <a16:creationId xmlns:a16="http://schemas.microsoft.com/office/drawing/2014/main" id="{761F62AB-EA88-7913-4029-0C48ED15ECA1}"/>
              </a:ext>
            </a:extLst>
          </p:cNvPr>
          <p:cNvPicPr>
            <a:picLocks noChangeAspect="1"/>
          </p:cNvPicPr>
          <p:nvPr/>
        </p:nvPicPr>
        <p:blipFill>
          <a:blip r:embed="rId2"/>
          <a:stretch>
            <a:fillRect/>
          </a:stretch>
        </p:blipFill>
        <p:spPr>
          <a:xfrm>
            <a:off x="2607398" y="673506"/>
            <a:ext cx="7131867" cy="5510988"/>
          </a:xfrm>
          <a:prstGeom prst="rect">
            <a:avLst/>
          </a:prstGeom>
        </p:spPr>
      </p:pic>
      <p:sp>
        <p:nvSpPr>
          <p:cNvPr id="10" name="TextBox 9">
            <a:extLst>
              <a:ext uri="{FF2B5EF4-FFF2-40B4-BE49-F238E27FC236}">
                <a16:creationId xmlns:a16="http://schemas.microsoft.com/office/drawing/2014/main" id="{98067A0F-5582-947D-1079-B43CBD39BBD0}"/>
              </a:ext>
            </a:extLst>
          </p:cNvPr>
          <p:cNvSpPr txBox="1"/>
          <p:nvPr/>
        </p:nvSpPr>
        <p:spPr>
          <a:xfrm>
            <a:off x="398156" y="673506"/>
            <a:ext cx="2209242" cy="1631216"/>
          </a:xfrm>
          <a:prstGeom prst="rect">
            <a:avLst/>
          </a:prstGeom>
          <a:noFill/>
        </p:spPr>
        <p:txBody>
          <a:bodyPr wrap="square">
            <a:spAutoFit/>
          </a:bodyPr>
          <a:lstStyle/>
          <a:p>
            <a:r>
              <a:rPr lang="en-US" sz="2000" b="1" dirty="0">
                <a:solidFill>
                  <a:srgbClr val="C00000"/>
                </a:solidFill>
              </a:rPr>
              <a:t>Qualified Census Tracts at time of EZ Redesignation in June 2023.</a:t>
            </a:r>
          </a:p>
        </p:txBody>
      </p:sp>
      <p:pic>
        <p:nvPicPr>
          <p:cNvPr id="2" name="Picture 1" descr="Logo&#10;&#10;AI-generated content may be incorrect.">
            <a:extLst>
              <a:ext uri="{FF2B5EF4-FFF2-40B4-BE49-F238E27FC236}">
                <a16:creationId xmlns:a16="http://schemas.microsoft.com/office/drawing/2014/main" id="{C6FDF1BF-DF86-3E94-4BB4-F5D619BC2C8C}"/>
              </a:ext>
            </a:extLst>
          </p:cNvPr>
          <p:cNvPicPr>
            <a:picLocks noChangeAspect="1"/>
          </p:cNvPicPr>
          <p:nvPr/>
        </p:nvPicPr>
        <p:blipFill>
          <a:blip r:embed="rId3"/>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87842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CAE006D7-324C-1C53-5A01-E679A5E992A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D5C8A2-4300-1064-4779-097E0758B011}"/>
              </a:ext>
            </a:extLst>
          </p:cNvPr>
          <p:cNvSpPr>
            <a:spLocks noGrp="1"/>
          </p:cNvSpPr>
          <p:nvPr>
            <p:ph type="sldNum" sz="quarter" idx="12"/>
          </p:nvPr>
        </p:nvSpPr>
        <p:spPr>
          <a:xfrm>
            <a:off x="11311128" y="6383394"/>
            <a:ext cx="640080" cy="365125"/>
          </a:xfrm>
        </p:spPr>
        <p:txBody>
          <a:bodyPr>
            <a:normAutofit/>
          </a:bodyPr>
          <a:lstStyle/>
          <a:p>
            <a:pPr>
              <a:spcAft>
                <a:spcPts val="600"/>
              </a:spcAft>
            </a:pPr>
            <a:fld id="{4FAB73BC-B049-4115-A692-8D63A059BFB8}" type="slidenum">
              <a:rPr lang="en-US" smtClean="0"/>
              <a:pPr>
                <a:spcAft>
                  <a:spcPts val="600"/>
                </a:spcAft>
              </a:pPr>
              <a:t>8</a:t>
            </a:fld>
            <a:endParaRPr lang="en-US"/>
          </a:p>
        </p:txBody>
      </p:sp>
      <p:pic>
        <p:nvPicPr>
          <p:cNvPr id="4" name="Picture 3">
            <a:extLst>
              <a:ext uri="{FF2B5EF4-FFF2-40B4-BE49-F238E27FC236}">
                <a16:creationId xmlns:a16="http://schemas.microsoft.com/office/drawing/2014/main" id="{718C580D-22B2-F7FF-10E6-50503DB9C12E}"/>
              </a:ext>
            </a:extLst>
          </p:cNvPr>
          <p:cNvPicPr>
            <a:picLocks noChangeAspect="1"/>
          </p:cNvPicPr>
          <p:nvPr/>
        </p:nvPicPr>
        <p:blipFill>
          <a:blip r:embed="rId2"/>
          <a:stretch>
            <a:fillRect/>
          </a:stretch>
        </p:blipFill>
        <p:spPr>
          <a:xfrm>
            <a:off x="2024461" y="1457977"/>
            <a:ext cx="8064367" cy="4508205"/>
          </a:xfrm>
          <a:prstGeom prst="rect">
            <a:avLst/>
          </a:prstGeom>
        </p:spPr>
      </p:pic>
      <p:sp>
        <p:nvSpPr>
          <p:cNvPr id="5" name="Title 1">
            <a:extLst>
              <a:ext uri="{FF2B5EF4-FFF2-40B4-BE49-F238E27FC236}">
                <a16:creationId xmlns:a16="http://schemas.microsoft.com/office/drawing/2014/main" id="{A162CC3B-CEE5-CA2D-53F8-469B26D79CD8}"/>
              </a:ext>
            </a:extLst>
          </p:cNvPr>
          <p:cNvSpPr txBox="1">
            <a:spLocks/>
          </p:cNvSpPr>
          <p:nvPr/>
        </p:nvSpPr>
        <p:spPr>
          <a:xfrm>
            <a:off x="1611556" y="464589"/>
            <a:ext cx="8968888" cy="1360793"/>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Cecil’s Qualifying census tracts*</a:t>
            </a:r>
          </a:p>
        </p:txBody>
      </p:sp>
      <p:sp>
        <p:nvSpPr>
          <p:cNvPr id="6" name="TextBox 5">
            <a:extLst>
              <a:ext uri="{FF2B5EF4-FFF2-40B4-BE49-F238E27FC236}">
                <a16:creationId xmlns:a16="http://schemas.microsoft.com/office/drawing/2014/main" id="{4609243D-8907-F0FB-536A-8378D633A8D2}"/>
              </a:ext>
            </a:extLst>
          </p:cNvPr>
          <p:cNvSpPr txBox="1"/>
          <p:nvPr/>
        </p:nvSpPr>
        <p:spPr>
          <a:xfrm>
            <a:off x="1964282" y="5950722"/>
            <a:ext cx="8184724" cy="600164"/>
          </a:xfrm>
          <a:prstGeom prst="rect">
            <a:avLst/>
          </a:prstGeom>
          <a:noFill/>
        </p:spPr>
        <p:txBody>
          <a:bodyPr wrap="square" rtlCol="0">
            <a:spAutoFit/>
          </a:bodyPr>
          <a:lstStyle/>
          <a:p>
            <a:r>
              <a:rPr lang="en-US" sz="1100" dirty="0">
                <a:highlight>
                  <a:srgbClr val="FFFF00"/>
                </a:highlight>
              </a:rPr>
              <a:t>*</a:t>
            </a:r>
            <a:r>
              <a:rPr lang="en-US" sz="1100" kern="100" dirty="0">
                <a:solidFill>
                  <a:srgbClr val="000000"/>
                </a:solidFill>
                <a:effectLst/>
                <a:highlight>
                  <a:srgbClr val="FFFF00"/>
                </a:highlight>
                <a:ea typeface="Times New Roman" panose="02020603050405020304" pitchFamily="18" charset="0"/>
                <a:cs typeface="Times New Roman" panose="02020603050405020304" pitchFamily="18" charset="0"/>
              </a:rPr>
              <a:t>Yellow highlighting indicates census tracts and towns meeting one of the four economic indicators required for Enterprise   Zone designation (see slide 4) a</a:t>
            </a:r>
            <a:r>
              <a:rPr lang="en-US" sz="1100" dirty="0">
                <a:highlight>
                  <a:srgbClr val="FFFF00"/>
                </a:highlight>
              </a:rPr>
              <a:t>t time of Cecil’s EZ Redesignation in June 2023.</a:t>
            </a:r>
          </a:p>
          <a:p>
            <a:pPr marL="285750" indent="-285750">
              <a:buFont typeface="Arial" panose="020B0604020202020204" pitchFamily="34" charset="0"/>
              <a:buChar char="•"/>
            </a:pPr>
            <a:endParaRPr lang="en-US" sz="1100" dirty="0"/>
          </a:p>
        </p:txBody>
      </p:sp>
      <p:pic>
        <p:nvPicPr>
          <p:cNvPr id="2" name="Picture 1" descr="Logo&#10;&#10;AI-generated content may be incorrect.">
            <a:extLst>
              <a:ext uri="{FF2B5EF4-FFF2-40B4-BE49-F238E27FC236}">
                <a16:creationId xmlns:a16="http://schemas.microsoft.com/office/drawing/2014/main" id="{10C125C4-C370-6CCA-47D4-A54AA575C8FB}"/>
              </a:ext>
            </a:extLst>
          </p:cNvPr>
          <p:cNvPicPr>
            <a:picLocks noChangeAspect="1"/>
          </p:cNvPicPr>
          <p:nvPr/>
        </p:nvPicPr>
        <p:blipFill>
          <a:blip r:embed="rId4"/>
          <a:stretch>
            <a:fillRect/>
          </a:stretch>
        </p:blipFill>
        <p:spPr>
          <a:xfrm>
            <a:off x="-269844" y="5084297"/>
            <a:ext cx="2171420" cy="2810899"/>
          </a:xfrm>
          <a:prstGeom prst="rect">
            <a:avLst/>
          </a:prstGeom>
        </p:spPr>
      </p:pic>
    </p:spTree>
    <p:extLst>
      <p:ext uri="{BB962C8B-B14F-4D97-AF65-F5344CB8AC3E}">
        <p14:creationId xmlns:p14="http://schemas.microsoft.com/office/powerpoint/2010/main" val="233589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97936"/>
            <a:ext cx="10058400" cy="1609344"/>
          </a:xfrm>
        </p:spPr>
        <p:txBody>
          <a:bodyPr>
            <a:normAutofit/>
          </a:bodyPr>
          <a:lstStyle/>
          <a:p>
            <a:r>
              <a:rPr lang="en-US" sz="6000" dirty="0"/>
              <a:t>Cecil’s enterprise zone standards</a:t>
            </a:r>
          </a:p>
        </p:txBody>
      </p:sp>
      <p:sp>
        <p:nvSpPr>
          <p:cNvPr id="3" name="Content Placeholder 2"/>
          <p:cNvSpPr>
            <a:spLocks noGrp="1"/>
          </p:cNvSpPr>
          <p:nvPr>
            <p:ph idx="1"/>
          </p:nvPr>
        </p:nvSpPr>
        <p:spPr>
          <a:xfrm>
            <a:off x="975360" y="1620058"/>
            <a:ext cx="10241280" cy="4235334"/>
          </a:xfrm>
        </p:spPr>
        <p:txBody>
          <a:bodyPr>
            <a:normAutofit lnSpcReduction="10000"/>
          </a:bodyPr>
          <a:lstStyle/>
          <a:p>
            <a:pPr>
              <a:lnSpc>
                <a:spcPct val="100000"/>
              </a:lnSpc>
              <a:spcBef>
                <a:spcPts val="0"/>
              </a:spcBef>
            </a:pPr>
            <a:r>
              <a:rPr lang="en-US" sz="2600" b="1" dirty="0"/>
              <a:t>To be eligible for Enterprise Zone incentives in Cecil County, a business entity must:</a:t>
            </a:r>
          </a:p>
          <a:p>
            <a:pPr lvl="1">
              <a:lnSpc>
                <a:spcPct val="120000"/>
              </a:lnSpc>
              <a:spcBef>
                <a:spcPts val="0"/>
              </a:spcBef>
            </a:pPr>
            <a:r>
              <a:rPr lang="en-US" sz="2100" dirty="0">
                <a:solidFill>
                  <a:schemeClr val="tx1">
                    <a:lumMod val="65000"/>
                    <a:lumOff val="35000"/>
                  </a:schemeClr>
                </a:solidFill>
              </a:rPr>
              <a:t>Locate or expand within the boundaries of the Cecil County Enterprise Zone;</a:t>
            </a:r>
          </a:p>
          <a:p>
            <a:pPr lvl="1">
              <a:lnSpc>
                <a:spcPct val="120000"/>
              </a:lnSpc>
              <a:spcBef>
                <a:spcPts val="0"/>
              </a:spcBef>
            </a:pPr>
            <a:r>
              <a:rPr lang="en-US" sz="2100" dirty="0">
                <a:solidFill>
                  <a:schemeClr val="tx1">
                    <a:lumMod val="65000"/>
                    <a:lumOff val="35000"/>
                  </a:schemeClr>
                </a:solidFill>
              </a:rPr>
              <a:t>Engage in a business activity that is industrial or commercial in nature;</a:t>
            </a:r>
          </a:p>
          <a:p>
            <a:pPr lvl="1">
              <a:lnSpc>
                <a:spcPct val="120000"/>
              </a:lnSpc>
              <a:spcBef>
                <a:spcPts val="0"/>
              </a:spcBef>
            </a:pPr>
            <a:r>
              <a:rPr lang="en-US" sz="2100" dirty="0">
                <a:solidFill>
                  <a:schemeClr val="tx1">
                    <a:lumMod val="65000"/>
                    <a:lumOff val="35000"/>
                  </a:schemeClr>
                </a:solidFill>
              </a:rPr>
              <a:t>Be in good standing with Cecil County and the State of Maryland; and</a:t>
            </a:r>
          </a:p>
          <a:p>
            <a:pPr lvl="1">
              <a:lnSpc>
                <a:spcPct val="120000"/>
              </a:lnSpc>
              <a:spcBef>
                <a:spcPts val="0"/>
              </a:spcBef>
            </a:pPr>
            <a:r>
              <a:rPr lang="en-US" sz="2100" dirty="0">
                <a:solidFill>
                  <a:schemeClr val="tx1">
                    <a:lumMod val="65000"/>
                    <a:lumOff val="35000"/>
                  </a:schemeClr>
                </a:solidFill>
              </a:rPr>
              <a:t>Hire one or more new full-time employee(s) (works a minimum of 35 hours per week) in order to take advantage of the income tax credit. (Jobs must be new to State)</a:t>
            </a:r>
          </a:p>
          <a:p>
            <a:pPr lvl="0">
              <a:spcAft>
                <a:spcPts val="200"/>
              </a:spcAft>
            </a:pPr>
            <a:r>
              <a:rPr lang="en-US" sz="2600" b="1" dirty="0"/>
              <a:t>Changes to the Cecil County Enterprise Zone standards must be approved by the County Council and the Secretary of Commerce.</a:t>
            </a:r>
          </a:p>
          <a:p>
            <a:pPr marL="0" indent="0">
              <a:buNone/>
            </a:pPr>
            <a:endParaRPr lang="en-US" sz="2600" b="1" dirty="0"/>
          </a:p>
          <a:p>
            <a:endParaRPr lang="en-US" dirty="0"/>
          </a:p>
        </p:txBody>
      </p:sp>
      <p:sp>
        <p:nvSpPr>
          <p:cNvPr id="4" name="Slide Number Placeholder 3"/>
          <p:cNvSpPr>
            <a:spLocks noGrp="1"/>
          </p:cNvSpPr>
          <p:nvPr>
            <p:ph type="sldNum" sz="quarter" idx="12"/>
          </p:nvPr>
        </p:nvSpPr>
        <p:spPr/>
        <p:txBody>
          <a:bodyPr>
            <a:normAutofit/>
          </a:bodyPr>
          <a:lstStyle/>
          <a:p>
            <a:fld id="{4FAB73BC-B049-4115-A692-8D63A059BFB8}" type="slidenum">
              <a:rPr lang="en-US" smtClean="0"/>
              <a:t>9</a:t>
            </a:fld>
            <a:endParaRPr lang="en-US" dirty="0"/>
          </a:p>
        </p:txBody>
      </p:sp>
      <p:pic>
        <p:nvPicPr>
          <p:cNvPr id="5" name="Picture 4" descr="Logo&#10;&#10;AI-generated content may be incorrect.">
            <a:extLst>
              <a:ext uri="{FF2B5EF4-FFF2-40B4-BE49-F238E27FC236}">
                <a16:creationId xmlns:a16="http://schemas.microsoft.com/office/drawing/2014/main" id="{4A779923-4004-AA04-106D-459ABCC7A7C5}"/>
              </a:ext>
            </a:extLst>
          </p:cNvPr>
          <p:cNvPicPr>
            <a:picLocks noChangeAspect="1"/>
          </p:cNvPicPr>
          <p:nvPr/>
        </p:nvPicPr>
        <p:blipFill>
          <a:blip r:embed="rId2"/>
          <a:stretch>
            <a:fillRect/>
          </a:stretch>
        </p:blipFill>
        <p:spPr>
          <a:xfrm>
            <a:off x="-306790" y="5154815"/>
            <a:ext cx="2052729" cy="2657254"/>
          </a:xfrm>
          <a:prstGeom prst="rect">
            <a:avLst/>
          </a:prstGeom>
        </p:spPr>
      </p:pic>
    </p:spTree>
    <p:extLst>
      <p:ext uri="{BB962C8B-B14F-4D97-AF65-F5344CB8AC3E}">
        <p14:creationId xmlns:p14="http://schemas.microsoft.com/office/powerpoint/2010/main" val="159845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2">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40623</TotalTime>
  <Words>2057</Words>
  <Application>Microsoft Office PowerPoint</Application>
  <PresentationFormat>Widescreen</PresentationFormat>
  <Paragraphs>306</Paragraphs>
  <Slides>18</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Aptos</vt:lpstr>
      <vt:lpstr>Arial</vt:lpstr>
      <vt:lpstr>Calibri</vt:lpstr>
      <vt:lpstr>Roboto</vt:lpstr>
      <vt:lpstr>Rockwell</vt:lpstr>
      <vt:lpstr>Rockwell Condensed</vt:lpstr>
      <vt:lpstr>Times New Roman</vt:lpstr>
      <vt:lpstr>Wingdings</vt:lpstr>
      <vt:lpstr>Wood Type</vt:lpstr>
      <vt:lpstr>PDF</vt:lpstr>
      <vt:lpstr>CECIL County ENTERPRISE ZONE</vt:lpstr>
      <vt:lpstr>WHAT IS AN ENTERPRISE ZONE?</vt:lpstr>
      <vt:lpstr>Maryland’s Enterprise Zone Program</vt:lpstr>
      <vt:lpstr>Qualifying criteria for The Establishment of an Enterprise Zone</vt:lpstr>
      <vt:lpstr>PowerPoint Presentation</vt:lpstr>
      <vt:lpstr>PowerPoint Presentation</vt:lpstr>
      <vt:lpstr>PowerPoint Presentation</vt:lpstr>
      <vt:lpstr>PowerPoint Presentation</vt:lpstr>
      <vt:lpstr>Cecil’s enterprise zone standards</vt:lpstr>
      <vt:lpstr>Enterprise zone Income tax incentives</vt:lpstr>
      <vt:lpstr>Enterprise zone Real Property Tax incentive </vt:lpstr>
      <vt:lpstr>ExAmple of Property Tax Revenue received Over A 10-Year Period</vt:lpstr>
      <vt:lpstr>FY2014 – FY2024 Property tax revenue RECEIVED FROM CERTIFIED enterprise zone PROPERTIES</vt:lpstr>
      <vt:lpstr>TAXES &amp; fees paid by 6 of the Most recently constructed &amp; Occupied Large Facilities Within the cecil County enterprise zone</vt:lpstr>
      <vt:lpstr>Cecil county Enterprise zone 2018 - 2024</vt:lpstr>
      <vt:lpstr>Capital Investments Made Statewide in Enterprise zones FY2021 – FY2024 </vt:lpstr>
      <vt:lpstr>Potential Projects in the enterprise zone within the next 5 years</vt:lpstr>
      <vt:lpstr>Why Support the Enterprise Zone?</vt:lpstr>
    </vt:vector>
  </TitlesOfParts>
  <Company>Cecil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ZONEs</dc:title>
  <dc:creator>Sandra Edwards</dc:creator>
  <cp:lastModifiedBy>Sandra Edwards</cp:lastModifiedBy>
  <cp:revision>329</cp:revision>
  <cp:lastPrinted>2025-02-19T20:30:13Z</cp:lastPrinted>
  <dcterms:created xsi:type="dcterms:W3CDTF">2020-01-27T21:14:03Z</dcterms:created>
  <dcterms:modified xsi:type="dcterms:W3CDTF">2025-03-04T20:49:37Z</dcterms:modified>
</cp:coreProperties>
</file>